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charts/colors3.xml" ContentType="application/vnd.ms-office.chartcolorstyl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4.xml" ContentType="application/vnd.openxmlformats-officedocument.drawingml.chart+xml"/>
  <Override PartName="/ppt/charts/style6.xml" ContentType="application/vnd.ms-office.chartstyl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chartEx1.xml" ContentType="application/vnd.ms-office.chartex+xml"/>
  <Override PartName="/ppt/charts/style4.xml" ContentType="application/vnd.ms-office.chartstyle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269" r:id="rId5"/>
    <p:sldId id="270" r:id="rId6"/>
    <p:sldId id="272" r:id="rId7"/>
    <p:sldId id="273" r:id="rId8"/>
    <p:sldId id="274" r:id="rId9"/>
    <p:sldId id="276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8BE21"/>
    <a:srgbClr val="003865"/>
    <a:srgbClr val="000000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26" autoAdjust="0"/>
    <p:restoredTop sz="89889" autoAdjust="0"/>
  </p:normalViewPr>
  <p:slideViewPr>
    <p:cSldViewPr snapToGrid="0">
      <p:cViewPr varScale="1">
        <p:scale>
          <a:sx n="76" d="100"/>
          <a:sy n="76" d="100"/>
        </p:scale>
        <p:origin x="-90" y="-7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5.xml"/><Relationship Id="rId4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\\B42PAWDLI-FS001\users\Research%20&amp;%20Statistics\WC%20projects\COVID-19\Weekly%20reports\public%20tables\website%20figure%20staging.xlsx" TargetMode="External"/><Relationship Id="rId4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Number of CV-19 claims</a:t>
            </a:r>
            <a:r>
              <a:rPr lang="en-US" sz="1600" baseline="0"/>
              <a:t> by week of illness onset </a:t>
            </a:r>
            <a:endParaRPr lang="en-US" sz="1600"/>
          </a:p>
        </c:rich>
      </c:tx>
      <c:layout>
        <c:manualLayout>
          <c:xMode val="edge"/>
          <c:yMode val="edge"/>
          <c:x val="0.32906681501768809"/>
          <c:y val="1.1163149410795882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195617215037896"/>
          <c:y val="0.11048775826655308"/>
          <c:w val="0.85420156719540508"/>
          <c:h val="0.71321478575782637"/>
        </c:manualLayout>
      </c:layout>
      <c:lineChart>
        <c:grouping val="standard"/>
        <c:ser>
          <c:idx val="1"/>
          <c:order val="0"/>
          <c:tx>
            <c:strRef>
              <c:f>'claim trends'!$C$13</c:f>
              <c:strCache>
                <c:ptCount val="1"/>
                <c:pt idx="0">
                  <c:v>Week of illness</c:v>
                </c:pt>
              </c:strCache>
            </c:strRef>
          </c:tx>
          <c:spPr>
            <a:ln w="4445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9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51-440B-BC3F-97C9CAAD4925}"/>
              </c:ext>
            </c:extLst>
          </c:dPt>
          <c:dPt>
            <c:idx val="1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51-440B-BC3F-97C9CAAD4925}"/>
              </c:ext>
            </c:extLst>
          </c:dPt>
          <c:dPt>
            <c:idx val="11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E51-440B-BC3F-97C9CAAD4925}"/>
              </c:ext>
            </c:extLst>
          </c:dPt>
          <c:dPt>
            <c:idx val="12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E51-440B-BC3F-97C9CAAD4925}"/>
              </c:ext>
            </c:extLst>
          </c:dPt>
          <c:dPt>
            <c:idx val="14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E51-440B-BC3F-97C9CAAD4925}"/>
              </c:ext>
            </c:extLst>
          </c:dPt>
          <c:dPt>
            <c:idx val="15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E51-440B-BC3F-97C9CAAD4925}"/>
              </c:ext>
            </c:extLst>
          </c:dPt>
          <c:dPt>
            <c:idx val="16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E51-440B-BC3F-97C9CAAD4925}"/>
              </c:ext>
            </c:extLst>
          </c:dPt>
          <c:dPt>
            <c:idx val="17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E51-440B-BC3F-97C9CAAD4925}"/>
              </c:ext>
            </c:extLst>
          </c:dPt>
          <c:dPt>
            <c:idx val="23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E51-440B-BC3F-97C9CAAD4925}"/>
              </c:ext>
            </c:extLst>
          </c:dPt>
          <c:dPt>
            <c:idx val="24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E51-440B-BC3F-97C9CAAD4925}"/>
              </c:ext>
            </c:extLst>
          </c:dPt>
          <c:dPt>
            <c:idx val="25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E51-440B-BC3F-97C9CAAD4925}"/>
              </c:ext>
            </c:extLst>
          </c:dPt>
          <c:cat>
            <c:numRef>
              <c:f>'claim trends'!$A$14:$A$39</c:f>
              <c:numCache>
                <c:formatCode>d\-mmm</c:formatCode>
                <c:ptCount val="26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</c:numCache>
            </c:numRef>
          </c:cat>
          <c:val>
            <c:numRef>
              <c:f>'claim trends'!$C$14:$C$39</c:f>
              <c:numCache>
                <c:formatCode>###0</c:formatCode>
                <c:ptCount val="26"/>
                <c:pt idx="0" formatCode="General">
                  <c:v>1</c:v>
                </c:pt>
                <c:pt idx="1">
                  <c:v>7</c:v>
                </c:pt>
                <c:pt idx="2">
                  <c:v>18</c:v>
                </c:pt>
                <c:pt idx="3">
                  <c:v>44</c:v>
                </c:pt>
                <c:pt idx="4">
                  <c:v>80</c:v>
                </c:pt>
                <c:pt idx="5">
                  <c:v>109</c:v>
                </c:pt>
                <c:pt idx="6">
                  <c:v>141</c:v>
                </c:pt>
                <c:pt idx="7">
                  <c:v>206</c:v>
                </c:pt>
                <c:pt idx="8">
                  <c:v>788</c:v>
                </c:pt>
                <c:pt idx="9">
                  <c:v>304</c:v>
                </c:pt>
                <c:pt idx="10">
                  <c:v>272</c:v>
                </c:pt>
                <c:pt idx="11">
                  <c:v>318</c:v>
                </c:pt>
                <c:pt idx="12">
                  <c:v>635</c:v>
                </c:pt>
                <c:pt idx="13" formatCode="General">
                  <c:v>143</c:v>
                </c:pt>
                <c:pt idx="14" formatCode="General">
                  <c:v>71</c:v>
                </c:pt>
                <c:pt idx="15" formatCode="General">
                  <c:v>85</c:v>
                </c:pt>
                <c:pt idx="16" formatCode="General">
                  <c:v>77</c:v>
                </c:pt>
                <c:pt idx="17" formatCode="General">
                  <c:v>99</c:v>
                </c:pt>
                <c:pt idx="18" formatCode="General">
                  <c:v>126</c:v>
                </c:pt>
                <c:pt idx="19" formatCode="General">
                  <c:v>131</c:v>
                </c:pt>
                <c:pt idx="20" formatCode="General">
                  <c:v>166</c:v>
                </c:pt>
                <c:pt idx="21" formatCode="General">
                  <c:v>194</c:v>
                </c:pt>
                <c:pt idx="22" formatCode="General">
                  <c:v>179</c:v>
                </c:pt>
                <c:pt idx="23" formatCode="General">
                  <c:v>155</c:v>
                </c:pt>
                <c:pt idx="24" formatCode="General">
                  <c:v>196</c:v>
                </c:pt>
                <c:pt idx="25" formatCode="General">
                  <c:v>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8E51-440B-BC3F-97C9CAAD4925}"/>
            </c:ext>
          </c:extLst>
        </c:ser>
        <c:ser>
          <c:idx val="2"/>
          <c:order val="1"/>
          <c:tx>
            <c:strRef>
              <c:f>'claim trends'!$D$13</c:f>
              <c:strCache>
                <c:ptCount val="1"/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5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8E51-440B-BC3F-97C9CAAD4925}"/>
              </c:ext>
            </c:extLst>
          </c:dPt>
          <c:cat>
            <c:numRef>
              <c:f>'claim trends'!$A$14:$A$39</c:f>
              <c:numCache>
                <c:formatCode>d\-mmm</c:formatCode>
                <c:ptCount val="26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</c:numCache>
            </c:numRef>
          </c:cat>
          <c:val>
            <c:numRef>
              <c:f>'claim trends'!$D$14:$D$34</c:f>
              <c:numCache>
                <c:formatCode>General</c:formatCode>
                <c:ptCount val="2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8E51-440B-BC3F-97C9CAAD4925}"/>
            </c:ext>
          </c:extLst>
        </c:ser>
        <c:dLbls/>
        <c:marker val="1"/>
        <c:axId val="87740800"/>
        <c:axId val="87742720"/>
      </c:lineChart>
      <c:dateAx>
        <c:axId val="87740800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2020 week start date</a:t>
                </a:r>
              </a:p>
            </c:rich>
          </c:tx>
          <c:layout>
            <c:manualLayout>
              <c:xMode val="edge"/>
              <c:yMode val="edge"/>
              <c:x val="0.43895302622330645"/>
              <c:y val="0.92926977838263158"/>
            </c:manualLayout>
          </c:layout>
          <c:spPr>
            <a:noFill/>
            <a:ln>
              <a:noFill/>
            </a:ln>
            <a:effectLst/>
          </c:spPr>
        </c:title>
        <c:numFmt formatCode="d\-mmm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42720"/>
        <c:crosses val="autoZero"/>
        <c:auto val="1"/>
        <c:lblOffset val="100"/>
        <c:baseTimeUnit val="days"/>
      </c:dateAx>
      <c:valAx>
        <c:axId val="87742720"/>
        <c:scaling>
          <c:orientation val="minMax"/>
          <c:max val="8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Number of claims</a:t>
                </a:r>
              </a:p>
            </c:rich>
          </c:tx>
          <c:layout>
            <c:manualLayout>
              <c:xMode val="edge"/>
              <c:yMode val="edge"/>
              <c:x val="1.8065226297575409E-2"/>
              <c:y val="0.36108467441062164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74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Number of CV-19 claims by industry sector*</a:t>
            </a:r>
            <a:r>
              <a:rPr lang="en-US" sz="1800" baseline="0"/>
              <a:t> as of </a:t>
            </a:r>
            <a:r>
              <a:rPr lang="en-US" sz="1800"/>
              <a:t>September 11</a:t>
            </a:r>
          </a:p>
        </c:rich>
      </c:tx>
      <c:layout>
        <c:manualLayout>
          <c:xMode val="edge"/>
          <c:yMode val="edge"/>
          <c:x val="0.19076743380007352"/>
          <c:y val="0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49961733044239026"/>
          <c:y val="0.11539339760402773"/>
          <c:w val="0.49039217923846479"/>
          <c:h val="0.85932631063755049"/>
        </c:manualLayout>
      </c:layout>
      <c:barChart>
        <c:barDir val="bar"/>
        <c:grouping val="clustered"/>
        <c:ser>
          <c:idx val="0"/>
          <c:order val="0"/>
          <c:tx>
            <c:strRef>
              <c:f>'industry-occupation figures'!$B$10</c:f>
              <c:strCache>
                <c:ptCount val="1"/>
                <c:pt idx="0">
                  <c:v>Number of claims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79-4D77-8E46-9498FD2D825F}"/>
                </c:ext>
              </c:extLst>
            </c:dLbl>
            <c:dLbl>
              <c:idx val="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79-4D77-8E46-9498FD2D825F}"/>
                </c:ext>
              </c:extLst>
            </c:dLbl>
            <c:dLbl>
              <c:idx val="2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79-4D77-8E46-9498FD2D825F}"/>
                </c:ext>
              </c:extLst>
            </c:dLbl>
            <c:dLbl>
              <c:idx val="3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79-4D77-8E46-9498FD2D825F}"/>
                </c:ext>
              </c:extLst>
            </c:dLbl>
            <c:dLbl>
              <c:idx val="4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79-4D77-8E46-9498FD2D825F}"/>
                </c:ext>
              </c:extLst>
            </c:dLbl>
            <c:dLbl>
              <c:idx val="5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79-4D77-8E46-9498FD2D825F}"/>
                </c:ext>
              </c:extLst>
            </c:dLbl>
            <c:dLbl>
              <c:idx val="6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79-4D77-8E46-9498FD2D825F}"/>
                </c:ext>
              </c:extLst>
            </c:dLbl>
            <c:dLbl>
              <c:idx val="7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79-4D77-8E46-9498FD2D825F}"/>
                </c:ext>
              </c:extLst>
            </c:dLbl>
            <c:dLbl>
              <c:idx val="8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79-4D77-8E46-9498FD2D825F}"/>
                </c:ext>
              </c:extLst>
            </c:dLbl>
            <c:dLbl>
              <c:idx val="9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79-4D77-8E46-9498FD2D825F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figures'!$A$11:$A$20</c:f>
              <c:strCache>
                <c:ptCount val="10"/>
                <c:pt idx="0">
                  <c:v>All other industries</c:v>
                </c:pt>
                <c:pt idx="1">
                  <c:v>Retail trade</c:v>
                </c:pt>
                <c:pt idx="2">
                  <c:v>Educational services</c:v>
                </c:pt>
                <c:pt idx="3">
                  <c:v>Other services</c:v>
                </c:pt>
                <c:pt idx="4">
                  <c:v>Transportation and warehousing</c:v>
                </c:pt>
                <c:pt idx="5">
                  <c:v>Accommodation and food services</c:v>
                </c:pt>
                <c:pt idx="6">
                  <c:v>Administrative and support and waste management and remediation services</c:v>
                </c:pt>
                <c:pt idx="7">
                  <c:v>Public administration</c:v>
                </c:pt>
                <c:pt idx="8">
                  <c:v>Manufacturing</c:v>
                </c:pt>
                <c:pt idx="9">
                  <c:v>Health care and social assistance</c:v>
                </c:pt>
              </c:strCache>
            </c:strRef>
          </c:cat>
          <c:val>
            <c:numRef>
              <c:f>'industry-occupation figures'!$B$11:$B$20</c:f>
              <c:numCache>
                <c:formatCode>General</c:formatCode>
                <c:ptCount val="10"/>
                <c:pt idx="0">
                  <c:v>33</c:v>
                </c:pt>
                <c:pt idx="1">
                  <c:v>32</c:v>
                </c:pt>
                <c:pt idx="2">
                  <c:v>37</c:v>
                </c:pt>
                <c:pt idx="3">
                  <c:v>41</c:v>
                </c:pt>
                <c:pt idx="4">
                  <c:v>50</c:v>
                </c:pt>
                <c:pt idx="5">
                  <c:v>65</c:v>
                </c:pt>
                <c:pt idx="6">
                  <c:v>106</c:v>
                </c:pt>
                <c:pt idx="7" formatCode="_(* #,##0_);_(* \(#,##0\);_(* &quot;-&quot;??_);_(@_)">
                  <c:v>400</c:v>
                </c:pt>
                <c:pt idx="8" formatCode="_(* #,##0_);_(* \(#,##0\);_(* &quot;-&quot;??_);_(@_)">
                  <c:v>979</c:v>
                </c:pt>
                <c:pt idx="9" formatCode="_(* #,##0_);_(* \(#,##0\);_(* &quot;-&quot;??_);_(@_)">
                  <c:v>3078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B79-4D77-8E46-9498FD2D825F}"/>
            </c:ext>
          </c:extLst>
        </c:ser>
        <c:dLbls/>
        <c:gapWidth val="182"/>
        <c:axId val="79248384"/>
        <c:axId val="79254272"/>
      </c:barChart>
      <c:catAx>
        <c:axId val="792483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254272"/>
        <c:crosses val="autoZero"/>
        <c:auto val="1"/>
        <c:lblAlgn val="ctr"/>
        <c:lblOffset val="100"/>
      </c:catAx>
      <c:valAx>
        <c:axId val="79254272"/>
        <c:scaling>
          <c:orientation val="minMax"/>
          <c:max val="3500"/>
          <c:min val="0"/>
        </c:scaling>
        <c:delete val="1"/>
        <c:axPos val="b"/>
        <c:numFmt formatCode="General" sourceLinked="1"/>
        <c:tickLblPos val="nextTo"/>
        <c:crossAx val="79248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Number of CV-19 claims within detailed industries*</a:t>
            </a:r>
            <a:r>
              <a:rPr lang="en-US" sz="1800" baseline="0"/>
              <a:t> </a:t>
            </a:r>
            <a:r>
              <a:rPr lang="en-US" sz="1800"/>
              <a:t>as of September 11</a:t>
            </a:r>
          </a:p>
        </c:rich>
      </c:tx>
      <c:layout>
        <c:manualLayout>
          <c:xMode val="edge"/>
          <c:yMode val="edge"/>
          <c:x val="0.20738843803475054"/>
          <c:y val="0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48665405940730561"/>
          <c:y val="0.10705777838849163"/>
          <c:w val="0.49569663533234232"/>
          <c:h val="0.86242714374740526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'industry-occupation figures'!$A$53:$A$67</c:f>
              <c:strCache>
                <c:ptCount val="15"/>
                <c:pt idx="0">
                  <c:v>Residential mental health and substance abuse facilities</c:v>
                </c:pt>
                <c:pt idx="1">
                  <c:v>Fire protection</c:v>
                </c:pt>
                <c:pt idx="2">
                  <c:v>Offices of physicians</c:v>
                </c:pt>
                <c:pt idx="3">
                  <c:v>Services for the elderly and persons with disabilities</c:v>
                </c:pt>
                <c:pt idx="4">
                  <c:v>Home health care services</c:v>
                </c:pt>
                <c:pt idx="5">
                  <c:v>Janitorial services</c:v>
                </c:pt>
                <c:pt idx="6">
                  <c:v>Police protection</c:v>
                </c:pt>
                <c:pt idx="7">
                  <c:v>Correctional institutions</c:v>
                </c:pt>
                <c:pt idx="8">
                  <c:v>Residential intellectual and developmental disability facilities (except mental health)</c:v>
                </c:pt>
                <c:pt idx="9">
                  <c:v>Assisted living facilities for the elderly</c:v>
                </c:pt>
                <c:pt idx="10">
                  <c:v>Continuing care retirement communities</c:v>
                </c:pt>
                <c:pt idx="11">
                  <c:v>Poultry processing</c:v>
                </c:pt>
                <c:pt idx="12">
                  <c:v>Animal (except poultry) slaughtering</c:v>
                </c:pt>
                <c:pt idx="13">
                  <c:v>Nursing care facilities</c:v>
                </c:pt>
                <c:pt idx="14">
                  <c:v>General medical and surgical hospitals</c:v>
                </c:pt>
              </c:strCache>
            </c:strRef>
          </c:cat>
          <c:val>
            <c:numRef>
              <c:f>'industry-occupation figures'!$B$53:$B$67</c:f>
              <c:numCache>
                <c:formatCode>General</c:formatCode>
                <c:ptCount val="15"/>
                <c:pt idx="0">
                  <c:v>58</c:v>
                </c:pt>
                <c:pt idx="1">
                  <c:v>59</c:v>
                </c:pt>
                <c:pt idx="2">
                  <c:v>65</c:v>
                </c:pt>
                <c:pt idx="3">
                  <c:v>65</c:v>
                </c:pt>
                <c:pt idx="4">
                  <c:v>96</c:v>
                </c:pt>
                <c:pt idx="5">
                  <c:v>103</c:v>
                </c:pt>
                <c:pt idx="6">
                  <c:v>133</c:v>
                </c:pt>
                <c:pt idx="7">
                  <c:v>145</c:v>
                </c:pt>
                <c:pt idx="8">
                  <c:v>172</c:v>
                </c:pt>
                <c:pt idx="9">
                  <c:v>181</c:v>
                </c:pt>
                <c:pt idx="10">
                  <c:v>223</c:v>
                </c:pt>
                <c:pt idx="11">
                  <c:v>398</c:v>
                </c:pt>
                <c:pt idx="12" formatCode="###0">
                  <c:v>532</c:v>
                </c:pt>
                <c:pt idx="13" formatCode="_(* #,##0_);_(* \(#,##0\);_(* &quot;-&quot;??_);_(@_)">
                  <c:v>1007</c:v>
                </c:pt>
                <c:pt idx="14" formatCode="_(* #,##0_);_(* \(#,##0\);_(* &quot;-&quot;??_);_(@_)">
                  <c:v>1070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9A-4063-A1CB-5F79E2BC0553}"/>
            </c:ext>
          </c:extLst>
        </c:ser>
        <c:dLbls/>
        <c:gapWidth val="182"/>
        <c:axId val="86291968"/>
        <c:axId val="86293504"/>
      </c:barChart>
      <c:catAx>
        <c:axId val="862919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93504"/>
        <c:crosses val="autoZero"/>
        <c:auto val="1"/>
        <c:lblAlgn val="ctr"/>
        <c:lblOffset val="100"/>
      </c:catAx>
      <c:valAx>
        <c:axId val="86293504"/>
        <c:scaling>
          <c:orientation val="minMax"/>
          <c:max val="1200"/>
          <c:min val="0"/>
        </c:scaling>
        <c:delete val="1"/>
        <c:axPos val="b"/>
        <c:numFmt formatCode="General" sourceLinked="1"/>
        <c:tickLblPos val="nextTo"/>
        <c:crossAx val="8629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Number of CV-19 claims by occupation group* as of September 11</a:t>
            </a:r>
            <a:endParaRPr lang="en-US" sz="1800">
              <a:effectLst/>
            </a:endParaRPr>
          </a:p>
        </c:rich>
      </c:tx>
      <c:layout>
        <c:manualLayout>
          <c:xMode val="edge"/>
          <c:yMode val="edge"/>
          <c:x val="0.22251682018832694"/>
          <c:y val="8.4341873694941845E-5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5074789836053103"/>
          <c:y val="0.10795375827794911"/>
          <c:w val="0.48437445319335104"/>
          <c:h val="0.87781366153529483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C2-4A18-8416-0FA5238D8B2B}"/>
                </c:ext>
              </c:extLst>
            </c:dLbl>
            <c:dLbl>
              <c:idx val="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C2-4A18-8416-0FA5238D8B2B}"/>
                </c:ext>
              </c:extLst>
            </c:dLbl>
            <c:dLbl>
              <c:idx val="2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C2-4A18-8416-0FA5238D8B2B}"/>
                </c:ext>
              </c:extLst>
            </c:dLbl>
            <c:dLbl>
              <c:idx val="3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C2-4A18-8416-0FA5238D8B2B}"/>
                </c:ext>
              </c:extLst>
            </c:dLbl>
            <c:dLbl>
              <c:idx val="4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C2-4A18-8416-0FA5238D8B2B}"/>
                </c:ext>
              </c:extLst>
            </c:dLbl>
            <c:dLbl>
              <c:idx val="5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C2-4A18-8416-0FA5238D8B2B}"/>
                </c:ext>
              </c:extLst>
            </c:dLbl>
            <c:dLbl>
              <c:idx val="6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C2-4A18-8416-0FA5238D8B2B}"/>
                </c:ext>
              </c:extLst>
            </c:dLbl>
            <c:dLbl>
              <c:idx val="7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C2-4A18-8416-0FA5238D8B2B}"/>
                </c:ext>
              </c:extLst>
            </c:dLbl>
            <c:dLbl>
              <c:idx val="8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C2-4A18-8416-0FA5238D8B2B}"/>
                </c:ext>
              </c:extLst>
            </c:dLbl>
            <c:dLbl>
              <c:idx val="9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C2-4A18-8416-0FA5238D8B2B}"/>
                </c:ext>
              </c:extLst>
            </c:dLbl>
            <c:dLbl>
              <c:idx val="1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C2-4A18-8416-0FA5238D8B2B}"/>
                </c:ext>
              </c:extLst>
            </c:dLbl>
            <c:dLbl>
              <c:idx val="1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C2-4A18-8416-0FA5238D8B2B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figures'!$A$29:$A$40</c:f>
              <c:strCache>
                <c:ptCount val="12"/>
                <c:pt idx="0">
                  <c:v>Food preparation and serving occupations</c:v>
                </c:pt>
                <c:pt idx="1">
                  <c:v>Transportation and material moving occupations</c:v>
                </c:pt>
                <c:pt idx="2">
                  <c:v>Office and administrative support occupations</c:v>
                </c:pt>
                <c:pt idx="3">
                  <c:v>Installation, maintenance and repair occupations</c:v>
                </c:pt>
                <c:pt idx="4">
                  <c:v>Community and social service occupations</c:v>
                </c:pt>
                <c:pt idx="5">
                  <c:v>Management occupations</c:v>
                </c:pt>
                <c:pt idx="6">
                  <c:v>Personal care and service occupations</c:v>
                </c:pt>
                <c:pt idx="7">
                  <c:v>Building and grounds cleaning and maintenance occupations</c:v>
                </c:pt>
                <c:pt idx="8">
                  <c:v>Protective support occupations</c:v>
                </c:pt>
                <c:pt idx="9">
                  <c:v>Production occupations</c:v>
                </c:pt>
                <c:pt idx="10">
                  <c:v>Healthcare practitioners and technical occupations</c:v>
                </c:pt>
                <c:pt idx="11">
                  <c:v>Healthcare support occupations</c:v>
                </c:pt>
              </c:strCache>
            </c:strRef>
          </c:cat>
          <c:val>
            <c:numRef>
              <c:f>'industry-occupation figures'!$B$29:$B$40</c:f>
              <c:numCache>
                <c:formatCode>General</c:formatCode>
                <c:ptCount val="12"/>
                <c:pt idx="0">
                  <c:v>75</c:v>
                </c:pt>
                <c:pt idx="1">
                  <c:v>87</c:v>
                </c:pt>
                <c:pt idx="2">
                  <c:v>90</c:v>
                </c:pt>
                <c:pt idx="3">
                  <c:v>103</c:v>
                </c:pt>
                <c:pt idx="4">
                  <c:v>130</c:v>
                </c:pt>
                <c:pt idx="5">
                  <c:v>169</c:v>
                </c:pt>
                <c:pt idx="6">
                  <c:v>217</c:v>
                </c:pt>
                <c:pt idx="7">
                  <c:v>224</c:v>
                </c:pt>
                <c:pt idx="8">
                  <c:v>336</c:v>
                </c:pt>
                <c:pt idx="9">
                  <c:v>647</c:v>
                </c:pt>
                <c:pt idx="10" formatCode="_(* #,##0_);_(* \(#,##0\);_(* &quot;-&quot;??_);_(@_)">
                  <c:v>1055</c:v>
                </c:pt>
                <c:pt idx="11" formatCode="_(* #,##0_);_(* \(#,##0\);_(* &quot;-&quot;??_);_(@_)">
                  <c:v>1224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5C2-4A18-8416-0FA5238D8B2B}"/>
            </c:ext>
          </c:extLst>
        </c:ser>
        <c:dLbls/>
        <c:gapWidth val="182"/>
        <c:axId val="86536192"/>
        <c:axId val="86537728"/>
      </c:barChart>
      <c:catAx>
        <c:axId val="8653619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537728"/>
        <c:crosses val="autoZero"/>
        <c:auto val="1"/>
        <c:lblAlgn val="ctr"/>
        <c:lblOffset val="100"/>
      </c:catAx>
      <c:valAx>
        <c:axId val="86537728"/>
        <c:scaling>
          <c:orientation val="minMax"/>
          <c:max val="1500"/>
          <c:min val="0"/>
        </c:scaling>
        <c:delete val="1"/>
        <c:axPos val="b"/>
        <c:numFmt formatCode="General" sourceLinked="1"/>
        <c:tickLblPos val="nextTo"/>
        <c:crossAx val="8653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Specific occupations* with the most claims as of September 11</a:t>
            </a:r>
          </a:p>
        </c:rich>
      </c:tx>
      <c:layout>
        <c:manualLayout>
          <c:xMode val="edge"/>
          <c:yMode val="edge"/>
          <c:x val="0.24579132469552423"/>
          <c:y val="7.4149737859726316E-3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49317134714383881"/>
          <c:y val="0.10733879096912398"/>
          <c:w val="0.48432378087932154"/>
          <c:h val="0.85336633972962528"/>
        </c:manualLayout>
      </c:layout>
      <c:barChart>
        <c:barDir val="bar"/>
        <c:grouping val="clustered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dLbls>
            <c:dLbl>
              <c:idx val="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8D-4A3C-A240-BFD3EAB7D7DD}"/>
                </c:ext>
              </c:extLst>
            </c:dLbl>
            <c:dLbl>
              <c:idx val="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8D-4A3C-A240-BFD3EAB7D7DD}"/>
                </c:ext>
              </c:extLst>
            </c:dLbl>
            <c:dLbl>
              <c:idx val="2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8D-4A3C-A240-BFD3EAB7D7DD}"/>
                </c:ext>
              </c:extLst>
            </c:dLbl>
            <c:dLbl>
              <c:idx val="3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8D-4A3C-A240-BFD3EAB7D7DD}"/>
                </c:ext>
              </c:extLst>
            </c:dLbl>
            <c:dLbl>
              <c:idx val="4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8D-4A3C-A240-BFD3EAB7D7DD}"/>
                </c:ext>
              </c:extLst>
            </c:dLbl>
            <c:dLbl>
              <c:idx val="5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8D-4A3C-A240-BFD3EAB7D7DD}"/>
                </c:ext>
              </c:extLst>
            </c:dLbl>
            <c:dLbl>
              <c:idx val="6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8D-4A3C-A240-BFD3EAB7D7DD}"/>
                </c:ext>
              </c:extLst>
            </c:dLbl>
            <c:dLbl>
              <c:idx val="7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8D-4A3C-A240-BFD3EAB7D7DD}"/>
                </c:ext>
              </c:extLst>
            </c:dLbl>
            <c:dLbl>
              <c:idx val="8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8D-4A3C-A240-BFD3EAB7D7DD}"/>
                </c:ext>
              </c:extLst>
            </c:dLbl>
            <c:dLbl>
              <c:idx val="9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8D-4A3C-A240-BFD3EAB7D7DD}"/>
                </c:ext>
              </c:extLst>
            </c:dLbl>
            <c:dLbl>
              <c:idx val="10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8D-4A3C-A240-BFD3EAB7D7DD}"/>
                </c:ext>
              </c:extLst>
            </c:dLbl>
            <c:dLbl>
              <c:idx val="11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8D-4A3C-A240-BFD3EAB7D7DD}"/>
                </c:ext>
              </c:extLst>
            </c:dLbl>
            <c:dLbl>
              <c:idx val="12"/>
              <c:layout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8D-4A3C-A240-BFD3EAB7D7DD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figures'!$A$71:$A$83</c:f>
              <c:strCache>
                <c:ptCount val="13"/>
                <c:pt idx="0">
                  <c:v>Medical and Health Services Managers</c:v>
                </c:pt>
                <c:pt idx="1">
                  <c:v>Police and Sheriff's Patrol Officers</c:v>
                </c:pt>
                <c:pt idx="2">
                  <c:v>Correctional Officers and Jailers</c:v>
                </c:pt>
                <c:pt idx="3">
                  <c:v>Home Health Aides</c:v>
                </c:pt>
                <c:pt idx="4">
                  <c:v>Healthcare Support Workers All Other</c:v>
                </c:pt>
                <c:pt idx="5">
                  <c:v>Janitors and Cleaners Except Maids and Housekeeping Cleaners</c:v>
                </c:pt>
                <c:pt idx="6">
                  <c:v>Meat Poultry and Fish Cutters and Trimmers</c:v>
                </c:pt>
                <c:pt idx="7">
                  <c:v>Licensed Practical and Licensed Vocational Nurses</c:v>
                </c:pt>
                <c:pt idx="8">
                  <c:v>Psychiatric Aides</c:v>
                </c:pt>
                <c:pt idx="9">
                  <c:v>Personal Care Aides</c:v>
                </c:pt>
                <c:pt idx="10">
                  <c:v>Food Processing Workers All Other</c:v>
                </c:pt>
                <c:pt idx="11">
                  <c:v>Registered Nurses</c:v>
                </c:pt>
                <c:pt idx="12">
                  <c:v>Nursing Assistants</c:v>
                </c:pt>
              </c:strCache>
            </c:strRef>
          </c:cat>
          <c:val>
            <c:numRef>
              <c:f>'industry-occupation figures'!$B$71:$B$83</c:f>
              <c:numCache>
                <c:formatCode>###0</c:formatCode>
                <c:ptCount val="13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133</c:v>
                </c:pt>
                <c:pt idx="4">
                  <c:v>155</c:v>
                </c:pt>
                <c:pt idx="5">
                  <c:v>162</c:v>
                </c:pt>
                <c:pt idx="6">
                  <c:v>162</c:v>
                </c:pt>
                <c:pt idx="7">
                  <c:v>177</c:v>
                </c:pt>
                <c:pt idx="8">
                  <c:v>178</c:v>
                </c:pt>
                <c:pt idx="9">
                  <c:v>190</c:v>
                </c:pt>
                <c:pt idx="10">
                  <c:v>381</c:v>
                </c:pt>
                <c:pt idx="11">
                  <c:v>530</c:v>
                </c:pt>
                <c:pt idx="12" formatCode="General">
                  <c:v>663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AC8D-4A3C-A240-BFD3EAB7D7DD}"/>
            </c:ext>
          </c:extLst>
        </c:ser>
        <c:dLbls/>
        <c:gapWidth val="182"/>
        <c:axId val="87611648"/>
        <c:axId val="87613440"/>
      </c:barChart>
      <c:catAx>
        <c:axId val="8761164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13440"/>
        <c:crosses val="autoZero"/>
        <c:auto val="1"/>
        <c:lblAlgn val="ctr"/>
        <c:lblOffset val="100"/>
      </c:catAx>
      <c:valAx>
        <c:axId val="87613440"/>
        <c:scaling>
          <c:orientation val="minMax"/>
          <c:max val="800"/>
          <c:min val="0"/>
        </c:scaling>
        <c:delete val="1"/>
        <c:axPos val="b"/>
        <c:numFmt formatCode="###0" sourceLinked="1"/>
        <c:tickLblPos val="nextTo"/>
        <c:crossAx val="87611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'Claims by county'!$A$4:$B$91</cx:f>
        <cx:nf>'Claims by county'!$A$3:$B$3</cx:nf>
        <cx:lvl ptCount="88" name="County">
          <cx:pt idx="0">AITKIN</cx:pt>
          <cx:pt idx="1">ANOKA</cx:pt>
          <cx:pt idx="2">BECKER</cx:pt>
          <cx:pt idx="3">BELTRAMI</cx:pt>
          <cx:pt idx="4">BENTON</cx:pt>
          <cx:pt idx="5">BIG STONE</cx:pt>
          <cx:pt idx="6">BLUE EARTH</cx:pt>
          <cx:pt idx="7">BROWN</cx:pt>
          <cx:pt idx="8">CARLTON</cx:pt>
          <cx:pt idx="9">CARVER</cx:pt>
          <cx:pt idx="10">CASS</cx:pt>
          <cx:pt idx="11">CHIPPEWA</cx:pt>
          <cx:pt idx="12">CHISAGO</cx:pt>
          <cx:pt idx="13">CLAY</cx:pt>
          <cx:pt idx="14">CLEARWATER</cx:pt>
          <cx:pt idx="15">COOK</cx:pt>
          <cx:pt idx="16">COTTONWOOD</cx:pt>
          <cx:pt idx="17">CROW WING</cx:pt>
          <cx:pt idx="18">DAKOTA</cx:pt>
          <cx:pt idx="19">DODGE</cx:pt>
          <cx:pt idx="20">DOUGLAS</cx:pt>
          <cx:pt idx="21">FARIBAULT</cx:pt>
          <cx:pt idx="22">FILLMORE</cx:pt>
          <cx:pt idx="23">FREEBORN</cx:pt>
          <cx:pt idx="24">GOODHUE</cx:pt>
          <cx:pt idx="25">GRANT</cx:pt>
          <cx:pt idx="26">HENNEPIN</cx:pt>
          <cx:pt idx="27">HOUSTON</cx:pt>
          <cx:pt idx="28">HUBBARD</cx:pt>
          <cx:pt idx="29">ISANTI</cx:pt>
          <cx:pt idx="30">ITASCA</cx:pt>
          <cx:pt idx="31">JACKSON</cx:pt>
          <cx:pt idx="32">KANABEC</cx:pt>
          <cx:pt idx="33">KANDIYOHI</cx:pt>
          <cx:pt idx="34">KITTSON</cx:pt>
          <cx:pt idx="35">KOOCHICHING</cx:pt>
          <cx:pt idx="36">LAC QUI PARLE</cx:pt>
          <cx:pt idx="37">LAKE</cx:pt>
          <cx:pt idx="38">LAKE OF THE WOODS</cx:pt>
          <cx:pt idx="39">LE SUEUR</cx:pt>
          <cx:pt idx="40">LINCOLN</cx:pt>
          <cx:pt idx="41">LYON</cx:pt>
          <cx:pt idx="42">MCLEOD</cx:pt>
          <cx:pt idx="43">MAHNOMEN</cx:pt>
          <cx:pt idx="44">MARSHALL</cx:pt>
          <cx:pt idx="45">MARTIN</cx:pt>
          <cx:pt idx="46">MEEKER</cx:pt>
          <cx:pt idx="47">MILLE LACS</cx:pt>
          <cx:pt idx="48">MORRISON</cx:pt>
          <cx:pt idx="49">MOWER</cx:pt>
          <cx:pt idx="50">MURRAY</cx:pt>
          <cx:pt idx="51">NICOLLET</cx:pt>
          <cx:pt idx="52">NOBLES</cx:pt>
          <cx:pt idx="53">NORMAN</cx:pt>
          <cx:pt idx="54">OLMSTED</cx:pt>
          <cx:pt idx="55">OTTER TAIL</cx:pt>
          <cx:pt idx="56">PENNINGTON</cx:pt>
          <cx:pt idx="57">PINE</cx:pt>
          <cx:pt idx="58">PIPESTONE</cx:pt>
          <cx:pt idx="59">POLK</cx:pt>
          <cx:pt idx="60">POPE</cx:pt>
          <cx:pt idx="61">RAMSEY</cx:pt>
          <cx:pt idx="62">RED LAKE</cx:pt>
          <cx:pt idx="63">REDWOOD</cx:pt>
          <cx:pt idx="64">RENVILLE</cx:pt>
          <cx:pt idx="65">RICE</cx:pt>
          <cx:pt idx="66">ROCK</cx:pt>
          <cx:pt idx="67">ROSEAU</cx:pt>
          <cx:pt idx="68">SAINT LOUIS</cx:pt>
          <cx:pt idx="69">SCOTT</cx:pt>
          <cx:pt idx="70">SHERBURNE</cx:pt>
          <cx:pt idx="71">SIBLEY</cx:pt>
          <cx:pt idx="72">STEARNS</cx:pt>
          <cx:pt idx="73">STEELE</cx:pt>
          <cx:pt idx="74">STEVENS</cx:pt>
          <cx:pt idx="75">SWIFT</cx:pt>
          <cx:pt idx="76">TODD</cx:pt>
          <cx:pt idx="77">TRAVERSE</cx:pt>
          <cx:pt idx="78">WABASHA</cx:pt>
          <cx:pt idx="79">WADENA</cx:pt>
          <cx:pt idx="80">WASECA</cx:pt>
          <cx:pt idx="81">WASHINGTON</cx:pt>
          <cx:pt idx="82">WATONWAN</cx:pt>
          <cx:pt idx="83">WILKIN</cx:pt>
          <cx:pt idx="84">WINONA</cx:pt>
          <cx:pt idx="85">WRIGHT</cx:pt>
          <cx:pt idx="86">YELLOW MEDICINE</cx:pt>
          <cx:pt idx="87">not Mn</cx:pt>
        </cx:lvl>
        <cx:lvl ptCount="88" name="State">
          <cx:pt idx="0">Minnesota</cx:pt>
          <cx:pt idx="1">Minnesota</cx:pt>
          <cx:pt idx="2">Minnesota</cx:pt>
          <cx:pt idx="3">Minnesota</cx:pt>
          <cx:pt idx="4">Minnesota</cx:pt>
          <cx:pt idx="5">Minnesota</cx:pt>
          <cx:pt idx="6">Minnesota</cx:pt>
          <cx:pt idx="7">Minnesota</cx:pt>
          <cx:pt idx="8">Minnesota</cx:pt>
          <cx:pt idx="9">Minnesota</cx:pt>
          <cx:pt idx="10">Minnesota</cx:pt>
          <cx:pt idx="11">Minnesota</cx:pt>
          <cx:pt idx="12">Minnesota</cx:pt>
          <cx:pt idx="13">Minnesota</cx:pt>
          <cx:pt idx="14">Minnesota</cx:pt>
          <cx:pt idx="15">Minnesota</cx:pt>
          <cx:pt idx="16">Minnesota</cx:pt>
          <cx:pt idx="17">Minnesota</cx:pt>
          <cx:pt idx="18">Minnesota</cx:pt>
          <cx:pt idx="19">Minnesota</cx:pt>
          <cx:pt idx="20">Minnesota</cx:pt>
          <cx:pt idx="21">Minnesota</cx:pt>
          <cx:pt idx="22">Minnesota</cx:pt>
          <cx:pt idx="23">Minnesota</cx:pt>
          <cx:pt idx="24">Minnesota</cx:pt>
          <cx:pt idx="25">Minnesota</cx:pt>
          <cx:pt idx="26">Minnesota</cx:pt>
          <cx:pt idx="27">Minnesota</cx:pt>
          <cx:pt idx="28">Minnesota</cx:pt>
          <cx:pt idx="29">Minnesota</cx:pt>
          <cx:pt idx="30">Minnesota</cx:pt>
          <cx:pt idx="31">Minnesota</cx:pt>
          <cx:pt idx="32">Minnesota</cx:pt>
          <cx:pt idx="33">Minnesota</cx:pt>
          <cx:pt idx="34">Minnesota</cx:pt>
          <cx:pt idx="35">Minnesota</cx:pt>
          <cx:pt idx="36">Minnesota</cx:pt>
          <cx:pt idx="37">Minnesota</cx:pt>
          <cx:pt idx="38">Minnesota</cx:pt>
          <cx:pt idx="39">Minnesota</cx:pt>
          <cx:pt idx="40">Minnesota</cx:pt>
          <cx:pt idx="41">Minnesota</cx:pt>
          <cx:pt idx="42">Minnesota</cx:pt>
          <cx:pt idx="43">Minnesota</cx:pt>
          <cx:pt idx="44">Minnesota</cx:pt>
          <cx:pt idx="45">Minnesota</cx:pt>
          <cx:pt idx="46">Minnesota</cx:pt>
          <cx:pt idx="47">Minnesota</cx:pt>
          <cx:pt idx="48">Minnesota</cx:pt>
          <cx:pt idx="49">Minnesota</cx:pt>
          <cx:pt idx="50">Minnesota</cx:pt>
          <cx:pt idx="51">Minnesota</cx:pt>
          <cx:pt idx="52">Minnesota</cx:pt>
          <cx:pt idx="53">Minnesota</cx:pt>
          <cx:pt idx="54">Minnesota</cx:pt>
          <cx:pt idx="55">Minnesota</cx:pt>
          <cx:pt idx="56">Minnesota</cx:pt>
          <cx:pt idx="57">Minnesota</cx:pt>
          <cx:pt idx="58">Minnesota</cx:pt>
          <cx:pt idx="59">Minnesota</cx:pt>
          <cx:pt idx="60">Minnesota</cx:pt>
          <cx:pt idx="61">Minnesota</cx:pt>
          <cx:pt idx="62">Minnesota</cx:pt>
          <cx:pt idx="63">Minnesota</cx:pt>
          <cx:pt idx="64">Minnesota</cx:pt>
          <cx:pt idx="65">Minnesota</cx:pt>
          <cx:pt idx="66">Minnesota</cx:pt>
          <cx:pt idx="67">Minnesota</cx:pt>
          <cx:pt idx="68">Minnesota</cx:pt>
          <cx:pt idx="69">Minnesota</cx:pt>
          <cx:pt idx="70">Minnesota</cx:pt>
          <cx:pt idx="71">Minnesota</cx:pt>
          <cx:pt idx="72">Minnesota</cx:pt>
          <cx:pt idx="73">Minnesota</cx:pt>
          <cx:pt idx="74">Minnesota</cx:pt>
          <cx:pt idx="75">Minnesota</cx:pt>
          <cx:pt idx="76">Minnesota</cx:pt>
          <cx:pt idx="77">Minnesota</cx:pt>
          <cx:pt idx="78">Minnesota</cx:pt>
          <cx:pt idx="79">Minnesota</cx:pt>
          <cx:pt idx="80">Minnesota</cx:pt>
          <cx:pt idx="81">Minnesota</cx:pt>
          <cx:pt idx="82">Minnesota</cx:pt>
          <cx:pt idx="83">Minnesota</cx:pt>
          <cx:pt idx="84">Minnesota</cx:pt>
          <cx:pt idx="85">Minnesota</cx:pt>
          <cx:pt idx="86">Minnesota</cx:pt>
        </cx:lvl>
      </cx:strDim>
      <cx:numDim type="colorVal">
        <cx:f>'Claims by county'!$C$4:$C$90</cx:f>
        <cx:nf>'Claims by county'!$C$3</cx:nf>
        <cx:lvl ptCount="87" formatCode="General" name="Claims filed">
          <cx:pt idx="0">8</cx:pt>
          <cx:pt idx="1">192</cx:pt>
          <cx:pt idx="2">7</cx:pt>
          <cx:pt idx="3">11</cx:pt>
          <cx:pt idx="4">100</cx:pt>
          <cx:pt idx="5">3</cx:pt>
          <cx:pt idx="6">21</cx:pt>
          <cx:pt idx="7">3</cx:pt>
          <cx:pt idx="8">53</cx:pt>
          <cx:pt idx="9">37</cx:pt>
          <cx:pt idx="10">2</cx:pt>
          <cx:pt idx="11">8</cx:pt>
          <cx:pt idx="12">7</cx:pt>
          <cx:pt idx="13">94</cx:pt>
          <cx:pt idx="14">0</cx:pt>
          <cx:pt idx="15">0</cx:pt>
          <cx:pt idx="16">2</cx:pt>
          <cx:pt idx="17">15</cx:pt>
          <cx:pt idx="18">205</cx:pt>
          <cx:pt idx="19">0</cx:pt>
          <cx:pt idx="20">21</cx:pt>
          <cx:pt idx="21">13</cx:pt>
          <cx:pt idx="22">0</cx:pt>
          <cx:pt idx="23">16</cx:pt>
          <cx:pt idx="24">15</cx:pt>
          <cx:pt idx="25">0</cx:pt>
          <cx:pt idx="26">1638</cx:pt>
          <cx:pt idx="27">1</cx:pt>
          <cx:pt idx="28">10</cx:pt>
          <cx:pt idx="29">5</cx:pt>
          <cx:pt idx="30">21</cx:pt>
          <cx:pt idx="31">0</cx:pt>
          <cx:pt idx="32">5</cx:pt>
          <cx:pt idx="33">40</cx:pt>
          <cx:pt idx="34">0</cx:pt>
          <cx:pt idx="35">7</cx:pt>
          <cx:pt idx="36">3</cx:pt>
          <cx:pt idx="37">0</cx:pt>
          <cx:pt idx="38">0</cx:pt>
          <cx:pt idx="39">1</cx:pt>
          <cx:pt idx="40">3</cx:pt>
          <cx:pt idx="41">11</cx:pt>
          <cx:pt idx="42">3</cx:pt>
          <cx:pt idx="43">0</cx:pt>
          <cx:pt idx="44">0</cx:pt>
          <cx:pt idx="45">3</cx:pt>
          <cx:pt idx="46">1</cx:pt>
          <cx:pt idx="47">4</cx:pt>
          <cx:pt idx="48">2</cx:pt>
          <cx:pt idx="49">18</cx:pt>
          <cx:pt idx="50">1</cx:pt>
          <cx:pt idx="51">23</cx:pt>
          <cx:pt idx="52">587</cx:pt>
          <cx:pt idx="53">1</cx:pt>
          <cx:pt idx="54">92</cx:pt>
          <cx:pt idx="55">6</cx:pt>
          <cx:pt idx="56">4</cx:pt>
          <cx:pt idx="57">1</cx:pt>
          <cx:pt idx="58">2</cx:pt>
          <cx:pt idx="59">10</cx:pt>
          <cx:pt idx="60">0</cx:pt>
          <cx:pt idx="61">496</cx:pt>
          <cx:pt idx="62">0</cx:pt>
          <cx:pt idx="63">1</cx:pt>
          <cx:pt idx="64">5</cx:pt>
          <cx:pt idx="65">22</cx:pt>
          <cx:pt idx="66">0</cx:pt>
          <cx:pt idx="67">1</cx:pt>
          <cx:pt idx="68">58</cx:pt>
          <cx:pt idx="69">32</cx:pt>
          <cx:pt idx="70">7</cx:pt>
          <cx:pt idx="71">3</cx:pt>
          <cx:pt idx="72">586</cx:pt>
          <cx:pt idx="73">5</cx:pt>
          <cx:pt idx="74">11</cx:pt>
          <cx:pt idx="75">1</cx:pt>
          <cx:pt idx="76">19</cx:pt>
          <cx:pt idx="77">0</cx:pt>
          <cx:pt idx="78">0</cx:pt>
          <cx:pt idx="79">6</cx:pt>
          <cx:pt idx="80">0</cx:pt>
          <cx:pt idx="81">132</cx:pt>
          <cx:pt idx="82">5</cx:pt>
          <cx:pt idx="83">4</cx:pt>
          <cx:pt idx="84">29</cx:pt>
          <cx:pt idx="85">32</cx:pt>
          <cx:pt idx="86">3</cx:pt>
        </cx:lvl>
      </cx:numDim>
    </cx:data>
  </cx:chartData>
  <cx:chart>
    <cx:title pos="t" align="ctr" overlay="0">
      <cx:tx>
        <cx:txData>
          <cx:v>COVID-19 claims by county of work location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800" b="0" i="0" u="none" strike="noStrike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COVID-19 claims by county of work location</a:t>
          </a:r>
        </a:p>
      </cx:txPr>
    </cx:title>
    <cx:plotArea>
      <cx:plotAreaRegion>
        <cx:plotSurface>
          <cx:spPr>
            <a:noFill/>
          </cx:spPr>
        </cx:plotSurface>
        <cx:series layoutId="regionMap" uniqueId="{4F17C3C5-81B8-4403-A427-AD2970B1557F}">
          <cx:tx>
            <cx:txData>
              <cx:f>'Claims by county'!$C$3</cx:f>
              <cx:v>Claims filed</cx:v>
            </cx:txData>
          </cx:tx>
          <cx:spPr>
            <a:solidFill>
              <a:schemeClr val="accent2">
                <a:lumMod val="75000"/>
              </a:schemeClr>
            </a:solidFill>
          </cx:spPr>
          <cx:dataId val="0"/>
          <cx:layoutPr>
            <cx:regionLabelLayout val="none"/>
            <cx:geography cultureLanguage="en-US" cultureRegion="US" attribution="Powered by Bing">
              <cx:geoCache provider="{E9337A44-BEBE-4D9F-B70C-5C5E7DAFC167}">
                <cx:binary>7H1pc9tIsu1fUfjzAxtLoQBMTE+EsHCRuEiUZLn7C4KWaez7jl9/DyjTLYCyh20y4kbzvglPuC0w
CyIOKiuXk5n/fqn/9eJvN+lVHfhh9q+X+vcPdp7H//rtt+zF3gabbBQ4L2mURV/z0UsU/BZ9/eq8
bH/7km4qJ7R+41mO/PZib9J8W3/4z7+xmrWN5tHLJnei8L7Yps16mxV+nv3k2ruXrjZfAifUnSxP
nZec+/3DwgnDbRblmw/9SzwuXa8fZ8sPV9swd/LmsYm3v3/oifMfrn4b3uXgN7ry8UvnxRcIE2FE
RZ4TWI6niihwvPjhyo9C69tlRiEjQlmFpYrME56TJVx/vflyE0B+gefhhFdaVIR5s7/07u+1+602
X76k2yzD99r9fSDf+y64iq/a+1H3CPp3fOnu3D17CzD8/uEpdPLtl6uHfJNvsw9XThbtfrW00aLu
6z497J7Pb330/vPvwQ/wxAY/eQPw8PH+t0v9b/BzfK+Xq9vrnz7GvwmvOOIUSeEVQeaFDkBlAK8w
EmSJUxTCcrIoEorrb+G9DiNv8+vo9sV7SL4Pbl/gsrCdX98aV6vx1ePUuHperXS8iq+P+t3t8jdx
lkcSxxPsUZEXFF6U5AHOZERZluN4hRNZAdtZ2N/8dRvPN972Kvp6ldvbq+co+pL9OuY/XuoI/H8s
fFnvwvXs8fa8epyOREEQRBGvgQx8D/S4gBcE+LOUxS4/UOPXTu6dosYH8kcgPZC4LHhXj4/G+urx
ejbfb7Nz7HE64iVZ4ChRJJnlJYEM9jgdsRLhCUcFmZMFUcH1t7p8lefb9Opx4/i/vrnfWeMIrN+R
uiy8VUO7Ndb7x30erGVsZJ4lAhElVuCgr3tmmTiSBVkWKKWK8o5Zpm5fPICt/apZNpA/AuOBxIXh
O38yrgzY3tNzYkxGHKUcJ1MAyFNOgu3ew5iMWFYUZSJxVFIOdbbqF9srA9awfQLOh2scg/Wh1GXh
PTeuHp6Mp7PuaAJLWxGhnXlRkajYWWA9tHFACyyMdB4G+c4V279q3yy07dVDsS1O2NPz4QpHIH0g
c1k4q8bycXVWd1ocUUpkDt4Ui//Y2dkDlBVWkbGbRVaURbhlfZRVHNjRCe70QP4IhAcSl4Xv7Wql
TWf4s5zsn/M5Dme5c6YUIsPglgj27NAQE0aEE2UodNoZZJw8APk2il5sB39C69c193uLHAH3e2KX
hblqzB/X14vZOQGXRgRgEpzUr/7TMIpCRjJOaMqJeC+6bT2wvNWtn6ebwPl1tA9WOALqA5nLwnlx
PV2uFsZZtbc0EjjCA0FJJIJCxOEZLY46zS3zHHxt/tUqf+thLTZ2GAXbE/T3wQpH4Hwgc1k4a9fr
+ZkPadod0hRxb57fmdbD7cyPCM9Tysq8RAWK8Ohel7yaYtom9U86pYcLHAHyUOSyMFZnk6sHgGzs
H/Q5TmlxJLBdRFRG0JOFah5uZjoihChU4SSJ73IcQ6XtWEgjROH2BK19sMQRSKsHQpeFNVJYD9Pr
+VkjYzKyHFSUuy0ry68btmd10xFcKgWutAKchXdyWJm98U8IiyEn1V/hCJwPZC4LZnW9ej7r2Qz/
GekLUXpVybsIdg9jJCpFmGAKT18zmdjub89mNY2qEw7mvvgR8PYFLgvbu9X8dv90z6GppZEkCZIs
I3nFEZl0TnEPWpzXLJUFQjhET7gDTX0X+d6vK+me9BHA9j5/WbjC1Pp43jA2GUmyImDb8rLMvjpG
PWTBPkCohBAJ+3kXFdu/Vt8trfKUMDasprfyR6A7kLg0fB8e9g/4PPsWhpVEcawKMKaxPwf7low6
X6kzrRSJ7bIY+5vv0QUTRPvVFIW2eSN9FLJvPn9huE5nd3fG81mJI2SkiBxYPwKLkDSPePUAWxH5
ZAm6mMp4BcA3GGJrO3G8rU7gjmjDFY7BeChzWTjPHq8ftLOiLI145BZhGguUE3j5IM0ojEQemSdW
4iXxHdrILN9kLydgPJA/AuGBxGXhi0D1w/VktdeS51DRcIIVnsCo4kUeNLCO39U7gPmRzFHkKxCp
fvWS9zf/pqJtJ9tY0QlaerDAERBj4/fueWEYz6//2D/jcwBMEXoWZOSUOIJ45SF/s3N9oZ0JAlk8
4iFDgp/mb5oT0H0rfQy0bz9/abiCH/B8Dd7POdGVoH/5btuCCLA7Zgfbt9veVEFuQtwxvt46vFrH
da5Agz0hZfzOGkehfHDny8J6/sd5k8YIXRBEILt9+po/OkBZkkXCgvQFDmfH0t6/Yq9Ket6ckjLu
SR+Bbu/zl4WrtlqdO64hAjOegxMsiuwBKZcdgbEJ4g9LRYJNPswTa1F0QlyjJ30Err3PXxquj0gu
dJzr/cY5x8krjGTghpNX5HZp/qFpBeo9RxRY14R9H90c2YUKZOsTzt/oYI2jkD6QujC8EXu+ej4z
6YOOBJFISO9z3xnUPUuajLqdDjNLoTsG9iD+rCH+fPV8EuXjcIljwD6472VhrV/frh7P6hMjZon0
r8IiWfQuLRMuE5xiIsqv3J8hhUvfeCjd+vU9PZA/AuKBxGXhu9Dmxnn1NvDt7GlkE3iZcJIiDawt
0HJha3MIhiig/OyyEW/t6sXLfHuKzh7IH4HvQOKy8NVX+uSsaX+wppHrVeAWdcn/w4o3fiSJIgpl
kE/aZYMH5Dw9+mKdkPLvix8Bbl/gsrCdrp46Vsd5jS6KigiZF3d+0EGVEzeCxSUi4oWIZecUDw7h
aVRkJzF3hgscAfBQ5J8GMUpuwyi/WoT/Fcb/nZJZffU0mV+fNa+F4hpZQagMUTOJh3l/mPsQJEnk
xS6xKStIX+4fzas/rkeF5W9OSG0NFzjiLRuK/NPesp+XRY+v1zP1+mn+uH/Q5/HfqAAyCeFBPiA7
UtDAnufYrpju3fqq8SZ1Pm9Q7f/rdt7hEkfAfCh0WUAvVuv17OG8RwZIuwiBw0X/xv86zFILFMwS
bHTC7mqj9y/Z625eRGmKNgIncIcOVjgC6AOZy8J5PJvPgfVZDT9wSVD8DCAJT79lpHsbmh+xMqcQ
SQC1F6yTLqP91q4fO74fROkJtt/BCkfgfCBzYTivDUNdrc9tAnYV7DiZ5dc654H/hpYWVAZzAcXu
XOfHDQz8cbrdfo7SE/bzwQrH4Dy862XhPEFsdfp01u0M8hD2Kby4Tjl35IQBzDwaHiCrLe4znwNT
f4LAqo0CWe1X+UXDBY4AeShyWRivjeVHqO0zgww+rwiPDdkvBcmQYQwdLCSkTsDhJ2hRdFhYtd6G
JdT2CSgfrHAEzAcyl4XzZH29PKuhDQNMQbAFZXHf+LuDnfyOgfb2YJ6km/AEO7svfgS8fYHLwnZq
LJfG3Xk7z2CPShKRRYRbwEQBiWwArzBCtBydKpAMU7pi2YG3PN2i21l8SvOZgxWOAPlA5sJwflLV
67W+t3DP4S7TkYJyOQ5BkXe6C4kIunLfET6osJkWnz9v0hMSncMFjkF4cM/LAhhEweXj7Jz4iiMR
PCLwEUR0LSASHQa9sI0RDpEVCZFzFlyGAQlllkFLn1DhPJA/AuCBxGXhuzb0c/MVYFDDiqKoaUWX
OHhGw3YzHV8BjAZo6IP9u95+OY2oMFzgCHiHIpeF7821dnvmOBfiHzwLQxn9HhX5lenZi390trRM
BVD6uR3dCLb2WzPrZvPinRTmGi5wBMZDkcvC+PZ6eY3OYPvHfI5DGJkJhLagfL+1Yx06xVDSCs8i
MbHLfnXpsbcQ327Czefty6/7xMMFjoB4KHJZEN/N7oyzF653fb+AIWFFCeTAXQCrt5HBRGIlER2G
8KGuBGdgUN858bbLcp7gFR8ucQTSh0KXhTW2sz77YzU9s9XF8YhTgpDyvvMEwxoMFFx+bc87DGZi
d31xmsg+wfA6XOIIrA+FLgzr2ePjmY9ndOhFVxm0i0JBJO1qNQZuMvwrpJzRHYy+2+3v1snzk47n
4QLHoDy452VhPL/Wru6fZld3aDBz1qAm9mzHChYEiuLJTkEfII1uFbiCo5p8M9TentLzzcvVfeFc
3aHNzAk6/P1ljkD9fcFLw/72rJBLI5YH2whu82shTu+85pCY7FKT7F9Fln280Xtb+9U0xa5j9l76
KHTf3O2yQF2sns9bfdVllMEIIAh6dA2CDvpS8Ih8ogsg4mES2KSIi/XN7UVUnVJ81Rc/Atq+wGVh
O58ttdX8rHnk3WQLnsBXEtlvvSd62xbttjuyAHzqb2zDPrpzJ3yJ/BPSyMMFjkB4KHJZGC8M48xd
tBHSQu4BfA+FSh3LC55SD2KExHiZffWyDrpCbbcntdBe9OWPQHcgcWHgdqnjK9hcZ2ZqgswNYhdi
Wmghc2hqQYMjM4X8FMKdIHIOOT+LXfIYBs8JZM131jgG68M7XxjeT+v1eSvdhS6NjD5QaI7ddYM6
4AqgIwmCJijoOGyVvijS9JQ694H8Mfj273hZ2C5nOIvnxuP+QDxHZBPt3brO50gi8iKRkUYeqGqg
D16/gnDYu/1mlg4OY397Ak/gYIUjUD6QuTCcV+rcOKu+hj7GDDGl63S/77nZO5CRhESlNFJUsLm7
KUaDJOMy+uxvT9DVA/ljEO7f8bLwvQMbBFWyZy7RQTPOH7AE6AhVdSJRvhXnDNMTd2CCoED2pAKd
d9Y4AuV3pC4L6eVqvbg+q/eEzlFd+RyvoDtUN1NqWEWJeVQcqic6nvUQ52WUBpsTHKeB/BH4DiQu
C9vVfPHwaJyV64MMFAc6JhjW4n6AQU9No0E2bG5Eq5GkwpCiYUOSlR9k3RRG7VeDWsMFjoB4KHJZ
GIOyd9Z4JfLI8IrR6R7TAnexrYG1hcgW2pEI6B2GGReHFW53zmnZxTfSR0Dbu9uF4bq6OzOuoG+B
3gPi/OucxwGuXb8opI15qZtEdFgDcxfFJ4Sie9LH4Pr2bpeFKwaQPBh/nNc/UsDLgncLgl7XTmaY
VBJGIAKgocEb0sDbJMN6E2TbEzq9DeSPQHcgcVn4/mHM5+gxszD0mXZm1YxZMrs5nZgf9NrJ/GAL
g/UBHwqvA0bDId+0f8teyxX/2Po+Os0stl+cl5O09I8WOgL6H4le1jsAiibimefOI6KmDWfu9wkz
A/C7EaAgce5bSg1j1uBMXvUSgq8q4N34zPvzuA9WOALuA5kLw3mmnfWMRqMoVKEiuEEwdb37e4Bx
Vy/xtiU6iCI9TY6h9L9uWa/fSh+D7dvP/wNw/fmv2PvCXcuBn7nEu0nx/UHxmAvf/8GVv8mdvOhG
yxPQ8rrmI4hg7lopH/QmQV+hjnsrYzzgrlXrANeFgzqYDK2j9nC/s2s/vL9p34j2vuHrF/z5I0Fp
u9a5aWmjRd3XeEK877f//HvQy+PgB3gSg4/cF9u0WW8zNEUYPqX/dumq91v/vBXEeqWdtUcjIpKY
9YVpyq/xxgPUoHHRGgBxjNdRfgcaN3o5oUfj+q107yG8Qtf7ERqx9D5/abg+GNdPP3n3Ua6A97K/
/X66H+VRN1AEkxgx6mtXPDrQs8gXgYcHFhbqlt6JNa+jbLspTtC0ffkelD9Ct3fHy8L34Xq2fLya
r55mZ00ooL01ckVouvhuWRo/QrNGxCHRr6+b4zZkzz7ko6t5VDgnZBQOlzgC6EOhC8NaWz2eOTko
gVCJpoxkP+y8F458nVIA5izCVV0B6uBkfXhBm9Rf38h98WPg7d3vwqCdGmv1aX3uaCQKGvA/NMpF
o+sdS2OIb3dR2u/zIb72Nv1cpG+Cin/b7Xk4WOIYnA+ELgzrGdK/Zw5iofUiJgG98jfe67kFuh3F
tCCMcftWSv7W9XlwkP49IYg1kD8G4v4dLwzfR4wsWJ71OEb+vmNpcLIAtkaXHxzYXF1vVfT7kNi/
5oH1AM4xOSA86TjuL3AMxIN7XhzGxnmrG5Ab7FxYlLEgfoE5uu+0ewCD53t0cpj8fci321PKGgby
xwH89o4Xh+9H4+x7uPN3JQxTBXf2MD6Fdi0wtkGchiqH3zzs5wGAyu2Je7i3wHEQ90QuDOPn2fis
5jSygJyIWSIyi0QhyhZgT/XsLbGbyiiyaH/a9b8ehjweKufrKeZ0T/wYcHsClwXt40o/K3Gja6VE
UACO7ct+60zbQxbJJdqRZPeNHhB7fnv+PkZfTmBt9KSPALb3+QvDdX2NSaoPZ80bgLOBWmCwNX7Q
2BzzzBFfRrHKjhx9sG0f0w1moWYn5A4OVjgG4+FdLwvn52v1GtPM97vonZD93w5bggiNuCUsLFlC
d0MULwyUM9qYgpKDLb6b57ebg/12Cz9vPm8wi/zXwx3DBY4AeShyaRjrxvKsEGOnYsIIRohgq3Y5
/GGrJZQtCRQWFrKE+8q0PsRftuFJCPfkjwK4J3Fp+D4Y552qChcJtf4oZgCRXUZ90pAbi3glskkU
mYnXcNcgnvW8ybanTFUdyB+Fb++OF4fv9PwsdxT5iyDHot4IU77e8ZK6waqwoFE6+t0S6+/hzD6V
6w6ch2sch/VQ6tLwRkHD83nZ7qg+wjAZKiACjWJSNEIcHMoEvbeAM48PvTfp/HmDoobqFM77wQpH
IT2464XhPJvfnreTKXL9FE2IQc/4PrGv5z2hpgHEOzA83i1reHZ875Q2pgP5YwDu3/HS4F2uzmt2
4ViGh4RaYHTY6RqvDI9l9OkQlB83qsXwvugks6svfxS+vTteGL7r2WR65rAWh8JCJB9gVO+GugyU
NAZ2glKLwmH6Wp82NLtSx7JPCGw99+WPwbcv8b+B749JXN+5Nfom3xjo7Zo3b3hcP7+65+kMRL/F
mt7xkvcO9OzL7x941I299Zq7RXpRqjd0t1eT6o3UdpPlv39gZGWExiyIgSATISBT0bVmqdAVD5cU
VK4JMvqtIcgNXb+bERZGaW6Dwqd0vrcAsw5dUHd8sA9XWVTsLgmIrih4d1770HfRlf2XvIv8xorC
70/k27+vwiK4i5wwz37/gNt8uIpfP9f9snDr0K8A0XP4+Pj90BOMxfWXzRomIT7O/T/B9pQgJyF7
G7JMZCeFFktlKtxGpCSC0WRybt7SOBe2Zm23rh7Lki8LamoWtvSYuHxgfZU4oRK/sDaNmCdi0kT+
WMVpnn21GuJHm1YSSuZL6cpmqrptlt60Qpu1ah2XjqcmKO3iEjWqJcbVo5j62UMqSg2vs2KWfXT4
sPQMN4vtYloneeJNbSvlorEi+6X5ItpFbWk+5S3+NrZLf+UxshDrZsXY0riMmDxQCVvU9rxQlCS6
TULH4VRWtpt4ZRWJKUyoD6LHhC9Ks1HxTSxHZws//JOVZYZRc8nyqJ76Io00haKhvJqEFnHYic/k
3JZvai/Tsoxpaq22rSBW7aTOqVaapMg06hQZnTd+4ZX2qggJXzNGlftKluFubsNmM9sSw0ANXF90
uE1Q5rk9szkvdVU281lJTSrPc2eVHVTpxLTJmlQ0VF2hTSI1iiQu14SGj5lxGpneZz6rCkFliOLb
i9wqAydQfcnk0ylLiB9MgtauaxW9lhXzjzDIMmfMmlkbq5koBILWOFxzo1S14OqlEoisijFkjXJX
tLZUPQmVnAgPdUs5+8UlEXmxlMp/Ydu6zSaZl2Se7qZp7IxztMXAUqKQ/0ltrzANQanMZaDkkcbz
pvAYcqKtOZwYWkbiSq2jFSEbyRpuy994hCf3IfWFRuXYJEq0mItCT8sSU3oqpNisxmEZ5/W9UvA+
p9mM67o6zzcsd5Om+KqWWgieV+hcxpPYIG1O47u2zkTHcGjDh2qaZDHVG4EvEtXM3KgZ24XdZo3q
MGV4p/gJI38VpUrIVEZpKy9W69xTQjWIlKBWJSeVrEAtHcthbgOLCo0e8JS1NBLHrRzrIS2lXCuU
rJLUEmR5eeLKVSKqse8zomGyWWAtrbho+KnrZAE/Ro1Fxi7juOQeXBLz7qTyxCpZ+HlmWQumtmrp
YygyCj9tErTPvTGhUQSiFRYtWs9w2BioVGrhZdWSVkVt8E3iGpQvnRuvtZhPMQmah1IShDWXZpbB
mI6oZR6p7lipsebYAa4W56K44mI2sPE9feeLT3jvkUmzalKFvD0R+cr5nJTUmtQML94GrBxPo4yY
hiIH4YSP69yQGDzmVqZRrLZsmBq2nwu3JOWShWMlrNaGobBivJbRFYepH/2U8pPKkaPbQEqkeW2z
3kQxq0C3kPK7MRMSzFLRqh5oYpl6mouNFricO7UKgZ+xpiV+ZJvEtFVbccRl1gpbElTNpsj8dEmY
ktxHRWXeV2XLayHHhfdxWFp4HpmtVXaZ3cuRVXwufS6eFawjPNgemzmqV0j2QvZrfNBP6CSrK+5T
EGbOVEhcb0YbbBW/sL2xoDjR1JPdIFMDOTSnmWN5U0ZJGyNlqDW3ItOR1STi3LUPDblKWzf8M6yJ
aySFYt1RmkqTInVNA5z7fOyEjmy0TZ1Os5TPpqSIw3tFgHZxpDxdCHgVJyWTtWPSeuJdSUxmwztN
jaWi+GPpxPmdXLjFOA2ZZuxLbrlqXcufUZf1oRtoromiQ+5YMedtVbRJsPRkJtRt12W/BqwbPqRF
kC25WrYVFexTlqoFG/AzkrXMMxu32SIvJT/TqqahpcraXnxnC750r5RmMG6a2tJ5IZB0S1BKIyhj
xXAjnrQqUwqZIbBlrvIutnnB5fW6pUkxpqbAabQyG1bNm7iZmhYva7xfKRMvkAVDzkRG5YJEcFWn
kCStEtvwpeB4F28IC3XLFvZDGaV0mdZitowSOzJM4DPlnVicmYFXz/g4Z8bEc5lxbAvCTeJw9dTz
K1GXA75eMC7v47RqwomcWwVkFUkPTVF6SSvCGF6bOHNWcJtxkMaMIfFCPKnkiOqCoyQaLLZ0Kac5
r1dNbD+Zmd8s7EJuDBCF3HHS1vUkdxnXUKJAuBHlIIc68okm1QynB75TT4hDpIUfNPJHOSvcSS27
4m1u18ki90p2wrdVfW8GbLrEM5CgkkPXnXjodT5BmaSjuzFHp1XT8oZiyvykSRNFjfg2HrOB6+hh
SuwxY3HhLOGjRueomS+lJi5U0W+KG9sLTNX2xWqcQ28atSUJOhuV3LSlpbkoOKscN+gBqeFAkCc1
dvSYWK05SeI40kzCeou8SfkvvlWlS9HNWBgAYqWGchRMZNZ2tNhzic4EbabJclXPGM8hhtsWrla4
QmIIUgHEm6ac2UwlTsOgCMeo5OXmDNhXs6BwlWdJCuiTl8r8ijGlQseBKU0qxfXHQZ6TG5PxPB3b
G0o0b0zDz3FaxKLdjBOUnX21CWvdcg7rjZmWSdey3FCVFQvOcKuM6FzJJboVtILutbKlBQ2lahAo
7k3RtqnulkW1khk/NpgiKJccNMekNV3P8CVqam1dWhOXCL4ROlJoBGxbjEXGdi01Epx66lhCqcFI
cm/KLM4WseI7esAJhW47jq/XiinoQtTidSjK1FNbv2pvrYj63YHLGomk1HpAy8iAC9/OCrcyDdpy
tSblvqtLipsaNbj+WkDCZuwGaabXoYJ32EnTce66oUbDytNily0mdhV0B0gV3TY473TOYkWtjjm8
pYFr6X5tCprntoqjVmLuGm7J4gxNWX/uNEWxZhiX0cSgDactF9FZ3jj5mBFrwJ60pmalUDOZoDBT
SclEQ1TM2nBCWkxaj5aKShov20RpnOguW5JJGNUCUf26qCSNSWL7vqR+PPNl2TZVU87S57iI2rFQ
tfGS+G7ljz2kHiTdtaqKH2delpmL2iE5p7OO5Rdjm0PAelpzddXOZTwkX6uTluaPNWljewz7Ms11
ksbVAoe6H2kCZ8OIo6TxGzVI+MIZuyiBSXg1TMtGNGM1tQqmYecFip0+W21J+DZEvvuv+pKe7fwS
xc3OI3o1pb//8z+TbdQVN2a7kpO/ftz/J4S+OTOdw9D7x4H3sjfdB/5Jv3plcPHHzguclb/8EA4z
JDEKBb7l92qFQwdmY4dRsA3fl/vmwigdl45FuS+mcuxqT5AI3LswFONWkGDAEIfXSYe4296FkZBb
QPRK2rXX2SWB9x6MBO5dR+vg0WS4m45M/44HwyFY8saB6Vpiwm9BhgruNhJZiJv1HRhPSio2o1I7
j6siFP6U+Gju5i0szDKMs1TNA7uyP6HXC99qgeyH2zqA6aJ7UdiIsebWkW8aJe96L7yppJ7mNWxY
fRKdEjq6EPxUMbgiEMni/8K7xOPR//hdgmm0vTI28F8P36ZOcv82Cah2waw1FJdiNMQua7x/mZBw
lnhEw2D0713l/cuEUkWAi7dFEaRumCLe9P3bhGAKQZILLYwpWkl0l/abqrenrW307d9v/WFUsPZe
J7znXV8g/AIoycFUXmTO+q+TnEk2Fwo1veUKEilUJa4QliqV06ZUBS+RubFfOyVR88Qm1icmkUJP
zQqsN7bDpA0XeVHEOmZGOmpWkz94m1SweGpdocXUyeMVlQtLDTkYYqkYfXU8xdEcMd02nr1yS26d
hdaTbGULP40zw5FxnpEi8jS5Zj5lrPNCI/EhIVag+Yr3kWubwiiaMDMszmSnrdjAjKCfAjsnqi0o
EX7ddFvl7NiNWtFoLNpqThzPK2pFKsmqu7TJ1wncLtUsSaZmCg4NJ/jsxq2psiYzlRuiuxG3hls+
pi2+T5Jl86pgb9nCaVTYqBPWTeZ2kbWazMBcTIIkgO0QUtW3mfCx4LFyhaNazTPTNSwiTlwWHrCS
PSqR/xGMsFvQg17c0K1V2+PGlZvf+nJmNKyT4+AVPkmeGalSa91XIdlKluSrrJBpOWM9x7FQqFJc
m2opMC9mhHOkipZogb2ksbKwYmUuN5JBylDRSJgXKuodJzmDeAVRdLm2LC20vI8kyuax2+h108wK
G8ZNzcxCi6nVijU3nu2s3DSOVJOJArim7Itfe7bqu2GlSQqv0axd1G4+BvHYVd0MXyFwy3FaxbMq
J0+lm+g8h18cZ3Uo1q1RMIoSapkCG70lttFWmVn6alyj1m+cK64ozWI2Se9aJXU//59QNKDy/ljR
XDs50hvvKBlI/aVkupEUIAajorIbXfHmyIK+wPS/rnMBRtSgRyMu7bUMmmfjLUE4DJ3BuulDIKXt
tQw6honoPyMhoisiLiiTv6NlOmZq/8xCTA/FYt0EK3CkKNtdfxN0s3CiCVWcO3O3iH1lKbS0EGcJ
qS1xUpHoVo5b+6tJqog8iyEX6g1MKfmJMDRQIwkBL72oxUY2Mo6hL6FptsqfJiv6q1iSXXfKEDOo
ViYpswp7iIs8VYikrBjHXOt7N2FWZNjaqf+U05a5jSrZse/CorRCBJGyKlrZiuIapi37Kpe5ihH4
kmBIGUfdR4n6y5KTvHDpw9ZT3bBc1qX/BV6+pTaWojacV7WlqkhWmRmSY5mB6uYZ+VoSu1D//mv9
GAX40ze9dpr/L7vsH2iu4U348Zu/2KRgVPn+4btPIbd/97vWhagjpmg2i1d2R6rdn7CwvCiaae3r
/bv6tP27L2MoF04/CZHovZG3f/fRRw9BXIy3pRDFlpH+zrv/GlH+K+IMgw11Fzj8QVrgEXV+vf7m
5U+bKA8V2aZzNoAnmLI1HyeayLvxo8k7/qwJGkLXICQVKmrF42exttxsliHoNw8IUW5iobHFZxxn
cnjXJQvcRM3dlOMM2TcFJtZAWuMp/sLrnN0iKP4x4nN+7Av2F+TNb4oKDr+t8LFakujRTIuPQhRV
hl1l66Qx79k6cFWbkWst7Vz8XXgp4uMXyqWmHspSoCq59+SESaOyUjCtHfyW8HamadhKU5Eta5Wz
LSOO2RAxZamayZbyR+2z94roTtLImTZUtHWmym6avFhmXv4Ql5Wv4qeIf0fNfdOYjMpySaMlyDAZ
tRmsoCgeyoo8eTQqNKuJH0ktvrgxeyek8UfGZR+YSKKGJHj3JGUMS1EeuMSrNFksRQTksjvGz+8L
X9BYj2m0QmAeAuJRraZKqlqON2Ud9tmy4juBtWy1iJgbRcwRSSpSUWNS/05WMk5VYAdpUsxausRk
dwFX3zRVhXPPT9aI77AqwyvbGg9Yb61oCXOB1Yo6QJKAhyGUy7dpyFFNyeiEj8Qn4rpG2LYIHgte
rrJxxKumU2qZ2EQqJzNGGEqlxvDlnEOAq+EKU3UCuTT4LFyUYTQraW5rMBlKvamKP5iM/ilKjm1Y
qYJAQN3qQZPMZVqGamw7c0dO1jEpW4RJnHJiWcmtHVaTrK3Wrc9QNROim12Yji2tBXG9CS+UkR54
LNrZIGQXeOVdkwl/ugXz0Q2KlZ1ZkaF48TZxhNvMbKSJl9vPSlUEGkntAOGGapzkeFxEckwDtMkb
vmBt3SylGW3tORfEoSr4yiRAOiMxA+6Gi5RPIQwKp+XmDTUZTQmSG9Er7HFShM++2d6HkR2oseXe
WWKlzOqSZzU35yaJVN2mlpRMWmJ5aoF4fOtYjzKNW7WwkonfIiQFb+lzGPqfuoi1ymS+MpaKXGdo
uEBoZBu18keeRZpth5rDpWpVZgHCMrwQRnrqunJQqIoFqy/RGEewqcYUnhConp+Iz2yOpIjTmDyv
sS11+On/1+07V5z/qW5Xt36ebgLnULd3cnvdjlEBXTNLpOpQN/Fqoex1e1crgXZqMuh8uxr0vm4X
FEXEAGth10fxjfckjQjKlb/NvP67yUT8Yn2zprOOuoos5BlY2MGDXGJWmWHs+EU5d1jOSZZFk+Vz
l8ll7xb/5wtVjjiFwAThZN2yrKwySq4QlSkJ01Y361LxPxat0ExzPn6CzZ3mi6QKlZWZ56n4kFlF
UyxM28zMWFOw7WxEgqw0KJaukpI5EwcIZ4acJUuWlnaHReogozYzyxaZr5AUKmEcP7mXSp/506sc
rliUyFzlVC2latOKTuurvsyaC06qZd2z23oqpB6cDoYRNalQike3aJt5yab8imuDYGWHUvAnR9pk
6ZvQVVptBbza5qLk3mY+RfzbFVlf92omleYehcmvxq5ZVs9i7vjYTkwdeH/+/Y3zz7N4Ogbbjy2e
6zDyNv/D3pXtxo1r21+5P6AGRc2vUqnmwWNi54VI4oSaKEqiJEr8+rvktE+cdDqAH8/pRgdoJIbs
qjK5ufea+IstgYdetgTy5rDgkVSE9fan0+RlS0Deik4DLlCgTc/hry/Njrdso2hphKCWW8K8vzf6
kFPCT+ZBuIHtAsQhfEuz4y4r/odeB8Gk2HponnChLfbssmNe9zocJglX8PDQNiYI4saAUk5VaXt9
onzaq1MQTkH91XpeINStcV5YweCftBxD0LS9tOcqpX5pq0T6umEbOkd96vRDvqpAYGyCIfM2TA4q
9fvITXOPm8ShBYjCCCe0m/f+Lhqm/lL2RN6ObLRBXRTm7BQhPTlhViZ17oWrIOuC2HVdtSrClsRd
QRbixYRnU+XBWnf1HHfYPedBmAmsWc1X/4iVi8nx71dugkuzoHr8xdrFYy9rlyKBy0ZyHlyqL7Eh
39cu/OcB1EOhQ5Fru7hXX1YvokZgvYHE08NlE4s7/fvqhaAfCBj+IGsGt/W9DQxbULqfVi8CPNHv
27geDON0gFf+evUSNoWd1VvRgdf1NKwYuk7wqKi7rACp5LkDr+Ks7/MkyrWfUBmiQ1S8tUDFB48Z
Sq+6siO8uVsw5sOx651sXw5gtw88y70ME2bETMxKOoVpbzrKEo/nTewsc27FCy+71cTkdRHrrhsh
wVBuYxdx0EthXf8DFiAlqDZ/vwDff1ysEn9Zf89Pvaw/9w/MYChyaA6W6OwFC3lZf7B+QIIa2d8z
xL4vP4BzuBgUI9xzahxgl5dJEclj/nIlLHIBn4dP+y3F0/lRmoRBEYUbIA1Bjgq067h68sfl50Nj
4tTe2B6rvGm9JKqHPCaTecp9DcRhCttV43QX6tNd2fdDAogWUGwbPE1N9nF2xWdWdQ9+21/qmXEQ
ROGdJBOJnYGTpB2b2boXnZg/dnl3m6OvCPaKj9CAiDzQ1gE4CSc5CrbfdjE1A3P3ZVdCG8LJdA2i
0XHee5kkH7ksc+/kUwZxwMxKi+/fvjL/J5EOCiHc3y/eOOf/d4vy+eUv6xcn/ff6CVQOJBdBGu1y
qdIzyfSyfv0/cDML8AAK+9qr2glwBJoy1E7HxZGMiJ7vixcrHg4ofCdAgFDeoTF5C5GwdOk/Fk9E
omLp4seAhQObiSr9unhGXmMgdcg7iG8CgeO79CMMvd00bEtVhlCWsBBCjTLr5N6SGAxvaGd5Y8od
rYMm6W0djBe7A4+bVBTzMhnkeFGjP75z2rAG6lB7UVyO1E/a0LW2IlAOIO/clAnUTl6aFaUfZ4P2
NpDn5OkQNoDctRsHRJM1ycvyzvGMfYJ6KjtMgtdT/I1czSeQqUVNZ5GOc9De5UqTfZcVJB7s/DaY
1HYeopVH63ejK5LeqHXry1Wl6dm0BmIdP0s6w/YD53lsWpvFdj7twlBoYClqV9tZFnddCR1WpGM9
+6uJlR+0EgdkZn2QbgsUUtg8jQpMmLZ153RFUjrlo2Oie6ecN+i5T34kH8ZG3nSBs5+V4clceGXM
HH0SQ3SLFIEk7OdjboWros5uYEDeZ3mVQFvSxaNPdqUp/MQIso54fuqicuWFY9zl7DAX2b1s2q3d
O9vOaxPRO2d3DE54Pe+oWyatafYdbftYeM77ycJ5VM5sjMOgv2JWNqd1K2owjPZVFIwpUVOwVh4b
d5LorXJcHvfMbEjdnyY27e1KHsMuuJF1GBc2lAcj7oa7iG6+i0zNE9lwlvxbR75N1djcv6kj4MN/
2YThqZdDEIQkBJw/3Hf7UkTASHoUgzOaIBtmm4VGeDkFl+B6pGeCwQb1uFSf14XEw78D5/zzft03
nYLPI8KPIwRSH2EVwCtB1cI1Fz/WkYm7PKNRl4N7GxzvrO1c4Kgx3rgjjowI5EVAblNcGinvGSuZ
2kS8Ju2+HF1r+BrifvbwkHmjv8EGECcB9WYcemDL6u6+cJwrd7SjOASOn1QN9VduD3Vv03Vn2kRm
7TtSxVFWdWkdNW1MCpfvM+hr70OM1vuop8e8MxcRzUBTQ35XWc6GR+5jhiUN3tR/sjL2QVIdXIOv
+NSHAcOA0pxDaYCOesxfUebvS2FHKWMFW01B5x+oKK7B0Tp3qhXeHQSR9q3r1fmuoVkvkceJpfCn
+OLq24f4k4Tjp7/+Fyo6QgA7f7/gXyKQ/3puLs+9LHkkTuJDBJnuICkW4UhYvC9LHhMEBgusafIt
l/8VjBTgLgYw87iK8tt5+2rJB8sewlO+Y3+7e/ZNZ+eypH9Y8ph7gCTh5UEoAIHHT0telLrsHZV5
R7C1FkjTWg/+rSVc29rQXqgbiMrrfd223mPVFIO3z1wooHZVNE0KnDMfg7JNXKZ1cxlz3y52edto
a18HdfCgZtaT2HZa52ARklnbty+p/8127berLv7yGVdU/nXN0R/WHPgjijvzYFr8M1vv+5oD7ocA
p7/OGotUaLn0FA/+zEphCl6+ttzSRYAA4RrzN7RrdBllf1xyi9gD0zSOAn+5FezHKqvpXOK2Cksf
R48FACYNtbJj4eZhFJOqmrwrZans0E1LraUDDb5MqJRf507J8S5iLnBCX/Z75sye2HIdBiX6O2Hp
Dc+fActK2AZSAWobt9xSUYf957lG7xX3xrFIOoelU0GePDdb3bXVtM6la3g6MGJBfmAVFYeZwff0
gxVI0rXxv4v2W2+AwvH3pTLupP4VPoOHXuokzn+MnY6DCfT5hgMs55c1i2lhuXQKEyqMuAu++L01
AEiPZYB7i3A/xp/2vpcBGbFzcOTjewJSAR74NnwG48kPq3YRKy3XbOA/0LP4nv5PE3JB64JSHVoH
HhQQwEZGOJvQafmQJ4KRSjy2DFxmSiA6kQIquaTLzb3vizEuhvxcBBMO8NFZz+Daxo4EqTc7PbRO
2ZOc9VpKC04JKc+BPz64fi/jYZBJP/tXJdd73bcpxAkfxpEeauGSjaXR0j93G6PZWIXZQs7ixN5s
9iOp2+1QRdddm2PFl8NuNOKLa4WXYQyhmy7BNbVsm9s1Tew5DxOVBe7ebh2M29TGBoAuPa4DvDQI
fr+EBfYLU2vuOhAh6KqKqaU2vafvmJzBStZjytyuTysGTGAuoh3JhRVrFqJ9d5qD12TvmMSEpWCA
cb1pP6h23YK6wM+iKXH4Zag0Xxk3esws+0qOvIsDynaFIUc09Y+zm20hFMzQ/VdPvbC6GHLxNglo
s1NTiAltvlhTuedy+txD7hzLbOpgd7LWdmYevYE7q5qbAkaOcl1Le920wQe7aY+OLO/toM1WnbIT
q6yv0HF+VaVl4ROBqmjuH0RpjirgDmiKPK2Bw8Vk5n3cVpApOVbbJWwgVeyTqYmr1iEr1bnWWjpq
m4vgfT77MCx5o7sdiWUSsNCPfdvez4PlrkB7wL8TCcxHZX5jtfWO9qOO1YjHTN0CcrG3g0fvWG8f
0NF58WyJz5PnrAaZResKurSYZfNOF+SmhjEpgSDFSbgKy9gq7bgdZh7nnnVyGvy+mLKuR/QmMQS9
12XHNrwft1VY3Bo3eIwmJ2X2sAlMf84tdW3PYFQCv8AAnD9kkRBmHXQz0xsJ8gSUfVkHMRpHbe6d
oEM72fig9YXoujgKVTGnvjVZZPf2WvnfR7I4v0UKAVUjkOmvp/fy1EslXKgU2FWB+P3nHq6XSgg3
s40xAmgdshZhTERb+DIkuUgBA8yCggeoeoGwv9dBf7mjgEAA9WcD+obDO0AZfnV4P5dBXP6HP2hd
AbW4y+H+imWRweQFravCA0a4p6CKVn5HZNy20UaaMtgPc//O+AV0TK4aYt0oEucVcAq4FuJRjEc/
n9yk5GxaSerMDzUTU9JXg1j7WV2sTEF3Vg+2EQr+L/OUYYZSZ4hRT8XcfqYdP5bc5usOEPW6ZK4d
q3qAooObTRGhG51tmSXQtzcrQSKTGDmtfQ29IFeZifkw7Go391M5h+tBFYB9qtkCVjEBSak1SEQm
vIT1XZP46FZRSzzIKXn5UDWmuc6NT5KJyCC2ub6jdqt2pXA0yn2bB2hAIstmc5qroWfr3q0YOQVj
2OhUAACJQu16acO7sU1xytEQVo3AlDEt82yvBuymNekHfgpc2cZu1NyTvPr0j9hJAAz/vqVIPir1
i32EZ77vI2AFGG8WEn/BJtFsfN9H0CTaiFoCzgCp/euOAiw9bodfomwdD3tmieJ62UmIikAHYoOs
RBewbLO3tMFQQv2wlZ4xd2xjmJ1gS3bRW2Mzv95Kluc2jI+0Po45uQ8qunEt2CwV5WtekrsxYpto
7mEb6XPTbgo/YCvl2BZ7X0Vc3blFl6V0bOEraSgUgDHpRxty5zHgcSBzWe9NVGb2u3rOCv8KPkoI
VUxX6JVbGulfhkWR6CioaGdLNt128AtGUl2IcT3aKgVmv5miRXPtbeY5/OQUZbfKcRbHLuP7hpaP
nJrPym6fOprtcTPkhrtW7Ijwfipg9KXDTRWKa0FEiY1XwkYTeGfZ0Q/S4tcFg1WgzCK2yqWB/gjN
jmfRS6ajD3kr0JbwJsSxTx7cboj9Vp8H291bfXHXCwnSy4NUGcfoBx0OtxGQkNabnjxnqmJew3vY
dCp2RX5hQ/MBCG3S1+ozhByXUMOo1Y9d7Ef1OXf506jgViX+nVbVNVzSW7+w0r6VXwqlD7ryzsx3
V1ndn70xOBvBdo5oDyRvb+2mgBWv9bZe627n3D8rd7gDc3YcPO+krWFNPX3ibaRiGe17U63maLoe
hhIHKYW50UqgVV0xuzuTZn7owuFRmu5+bqbEGfsbUxfp7HV3gVRZbBH7S9FEV80si9j40I3bo7kV
hbp4jiGLxAGiT489EMs+uXl0gbxsMw9y52c69YZ+400Wj4WfX0N8ntJ5TPwK8opK7MbKXY02eJo5
z08qmw4w5t111KwBzqU6JBvg+WtDnFvduWlH3dTLmg2BDanK2PXUBWfJ5LrSeZpBRucM+Cjyeqe6
YpV11Ts2zDFv/bsBbzUfitOgKEq0LRKaB5t6sUw79TqwrL3XDHsq9JXUDdxffvSuae2kGsHKD3Ci
5miT4eVzV7U2mygcVgHhKRY+/HnN55CTq6YPoElX5uswC70Kimnf6+CDaepzo4Eo86Y5DWBFY2na
fiNC75JXIVRzrH3M+/4SZRmFrJ3CAN5G27INyocy4/TBRLCdKdmRo5NrmBwrvxUptg1UW2hOHbUh
jAxApOG5EsKdDzqa0ZvZ8IxD/OvGoqGwRfEiDgU+b13PfVzqaogdyQ95bdlxNsGM4IQSS7/aOHaJ
nV6zexenprzIAorUjR8Unp1aNowDoCHIAEEbm9t1pqGu2xDYO69mnt3Qca7qWzjSKOzZz1Ra9kyr
WaK/JblVXdjI+uYBBMMlFPg450LjVdTsTiz8nAeijrryYQJxp0HgwVf2hG6vjEN/GnCC0p0E2Qct
WrfKFv5PU1jo4XzuE/gz+L6z2Z3X97ftwIJ1KCcLxDQ4aek6fRLh1Mb24EXaF/ypCCd1VCL65OSN
vm6YeE+C8lNedFMSGrWnLXmfZWO3yWHMPPqBwi4oeQaPA38oQtSFLG/DpPKG6VBG87vQlVNMSDQm
bW9VSSbdmyJHogCUcQ9D2eaJAx4ozaW/gfd9iKdM2InXqDkpGkvG0czPqDp3nVuH56Iedtmkr3tV
3BcT/Wyz4roWoo8BPezwOq8s4pt4dMIelm/GV4Vy6zVv2ik1XjOvBjfL/wUGvrniIN//zSkODBXG
26e/HuTLYy8H+XOALei9b6KjH6jHRYC9xGb+qdF7TT8ingsKPfTEsBIs/qdXB/lyKxdscTh6cTfX
8z3Wb2iJgYT9cJA/98TAQEDFgxdFxv3PPbFVKh7Bis+PoACMnQ6uMOYeLlDMTLJRZYqhviZphr1k
g5CE5peN8hJN4uPU1/sBCtPIFGeigz0O62PThMAF3GyHDY+2tXO2Otco03xXaVT8XA4rYqn3URNt
VWi2KEpV4sGhExvHTrs2Wxt5sQsM8ZYdJZAGXrqmX0EzvdE6jGfZfcDR+p7P1m5m3UfIQa4BhRQA
vmBiQugD/MFi/FhZ5EgUBLG+115N8AH7w7gbZ2vbukMYl01zRaR8aHy0HdKM91y4UWyEOZdkOsHw
oeK87Ne85QvTwS8VjH8xStzaypwbNdCPsimQL6I3VitW9sQwSuQ3s5o+0jrMFxRjF5SgRspW7gNL
G8Rx1A+RsTadP11FxlxTGd0ISceY23BHtb2rEkKHrwEDf9uFfD0H9TZkWbkCCAqhtdd+5kxlqae9
y9xHdjzlsE6MVuVAJCnquA/FHS9mhBAYbx12qlg5TXjn1yEaqXbC13lmYN6ur+u83cCji4+2YO8H
4TwVk48JAnP9Gm81j+EfPrpoVGJm8DsOu/ISBUJvSO5vheefR+E+wj68NZZ1qKAoJrQ9NTMzqx7C
9Wiom31UOtvciHlVV8xNjaWz2B6CT5B5TjGd/UckXDXxTFh2LW37mBsUuaj3oEDDmDEDj4AWs00M
A7/LY8ratiljMobMpHbTDCuKX6TecvRM0QdgDHZx/fYh438Sj1/2+9/PIfuPn0v1K95zeexVBYNA
woGn6ZuKDFPKyygCfeTyJcjIlmHjubi9jPSL3RKVDYg7iBn3+WKNl1FkSRNdstzt/+T1v6WC/TiJ
LAUMvig79BaEE/97RuxfDfXTbA2whCN7pYrqXF4QUBHta4cyJLCIfhH0YOmUyQgjQ7m2nQn4UWGw
tOGrhA8kCZAbAZAPKTO6vNNcwrlR2GU2f0SggqnWiFVpLv8utWcU3fntUksymEa/6I9/PS2X517W
mvcHEJFXo+0rIB0WcojGkGmFjKxlsWEifllrwNhxQzhEZgsGv6ggv4+9UK7BqLTIaqHhAbL0lpUG
1P1n/MgBUO/iuIRbHZlciw7y1VJDpMk49cSpjijOnyKnGtq48yPBUs0n0gA9oxKGioYkSLeacEyM
gSgvLQ/YOSwr+cDG7uh2zIUrNlRViHQlDW1bk4QSHXGCeJ9VSO16XzZuWhfloUOQ66EcS0hbLLNq
aH3yqmIDVzFw73HrINomCi24XHIM3EPWGOfoDm65CkO1rbPmU+HW57bgF95528LWK8W8J9qytJvK
G1jY15G96C+RgxPl9q43wy2d3ccIUpscNr/dNLkHJdQH2H23wTw+5qp+L/Nyp4bwYDL7GlET16QN
93VuA7cvU1v07yqne4xaf9v57kMlm7WS/alSiCWhwoM+PkqD3r2EgXXCuL5qNGniNsrrOBsbldjC
OdJlbpDNozd1u2DOgrQF3GUmdl/iB7BS9xukcrwTfvYwRg5LKmt6bKRAwIgcoP0MQpkUdD41vgUY
S2w9SdZVDTLN1eXF7+0ptUqe1qEAGKeAutl8N83aiv1shk6oRK4O5Zu+ND6SJ8AjdDJa2/BIJ7WK
Ht3Wvzh1AOJDTCKeoq5FqpeKkgDjWuzk+a0oI9h+YSkYBHIFeFidMCR9jZBXkmScfFBpP1RHnzGK
nAH3SpL8KwvEjeibz70XZUnJ+iPamzQcbBVTp4NlOpwO1Ko/TyQcV77U97kLiM+KZrIlpu4TS5Ir
vy28tdFWEQNKbNekkLcL2L2CH6eI+75A6lQ+r7huSsSDWGoFx9apzOmVpUC4hExsmjn7bGHQS7xe
3peWfc2nedPWiz+6vq0zpN1wDX1UFDQ3/tjCGpFl928vhv+FMDnK0t8fqqh0CnrOXxQ6PPZS6Ogf
yA1AMYMANFiy/V4VOucPWHeiRWD4p1Txe5nDLIAbTghulgMAuEwZL0cq6ib0GQD+UOSQ+gWp9xsK
XbDQgT+Q3KhvDvSSiOWA79ILfqpzoS4rBM4a/8CHxklN5U3p6EjrmmHBJKa1ICOqdLstEfkDtACT
czHQ9kq2AvQ2DXDM+qO90q5q0rkSF0dogtQ+L08KO/MOGXOjre0p87GYFKxiiB1caYdmZ46cnFM0
ZeOhU4GVQLg+psMorxhj9jthiXHFrQD1lCCCz7ik3lkEMW9Kj01S9sq5UgPS/VrVhhtnIqcMQV6r
CWhPnKtoN0Z4D6i1/tanhZPYDL0xKLUq9sTgrBtivBhaRfc8jNYMy2B+HC1nX3G72fQEVJrSLoVu
WLdxEMDkUE9zU9JYuHS+DIXXi01FHLeAuGl27V0525GJc9gZERhWBIGK9VT5Xjx0UZR9kIjCG3nZ
28k/Yif9dsBOqo/zL7bRq+kawl5Yg/8zJr+GySHsddGXuNgnLwrel420qEXAhBNo8jBEPzNRLxvJ
Ry42VL1wHT9fNPS2juGb6O6HnbTQYCEw+QDXucI/BGrrdcegWWBAhVX0CFnHYfbcLkYSJWYecLEA
gyIETfW2e92R7FaxqhzDeGLkgHzKJjzbUO6Wh7IvEDtYAUV3VpJrMa1DMzTbpp6JPphnaQgiGoV9
QCroZDeIljTheFVZ1m3nTrcFLb5aEp1GXlap5TSgkIMmDjJdx15DE+MiFXDU4EGt/olb4U3YdH5c
IviNjdZHTvWVWwFmLPzhAETgC3fVjs/ZiVr9uZaIyVRzdZ8P7BYRHgetO8yNDhylvV5ZYbUMr9W1
Vww+9LtgdJ+DwuaGnJpw/tAX49l4FNFYxWM9Rx9l5tZx1DjrLNAPhoI7E0ioc/ndMKLgROV706OH
z3R1Rr5jl7SkXHEI/gEqB+vneLFIyR1vIcFnOj9VA/JYMgnu3RfqMop54xb9fQiba5KxMFaleYjo
qBNq2UcWjhcU3PNosQePwpoHM9i1Z/iVRemVDN3zEkwYC2Ndh171UVXy4qvsMht2AQn/gO7saZAB
Ul7UCHtvrb+EsnwEPfEEaGNNovwApgPYhBuetKh1zBkUF1TyJ7uqkBACwhxY5P1YQhFNjQMbgRVu
pYhuugkAtmMQcKLhBmZFeFN6AfDAIo8LGt0goOtrRfScPoei8chscz/8KK1yU0iJ9LDZO0lSbGF6
Q6jJgMRCnQ8ry7C1Hov7xrbAuENDHud5/4X16oIsrwfQN1dV3V9PAQw7PP8y1oh1m5xLP03v5Oxe
tX6/twAoI2eGXLvueA8s56ENSA4o0wHALLIT0uF4gl6uTaY8P8yqSG0TFnHkzqsxzD5LlwONFe7R
YwI9J+JwMs2OmYtwPJ1Z8XM8W4ucNqqnr/Cwn3oGu30EbOg5qa0LwWEupuNc0bTN+x3EeyQOuPXR
9YoPyhJVMgsaxTzoHviU37X4pcZhgYU3EYZPGl3r4GxaiqZHC7jLxToT7vVz1ts8OvcuQhpjY3lb
47Ij+q73WY4nKvfasomFcM0ZeDWF2sMbbosBpV8jKkDS6ZNoojXv8ba1elKOuhO0T3qn8mIbCw30
zBOC2L4SgXdFB2AwnMWqYklT5Tct2Cr4o5p4YGbbFOPJq729hKIhyJy7jnQnaBRPVuPvymZGTs28
Y1Kux0x1K2iKsIXdrwgexT+wCqoO86HW3eKTIiYuOxxYtA9TN6s/jGF0UiPkFYh52/q8XQ+1/qyX
/jDroMsZo60/yWM7gtt4Tq3jRFzXjrgTeXdvCnbTF+TdHEabPACmJ/WJTdGNnQ8Xa0TXSaf20AJz
RrbdAaEFxxn29ZxmOzgO1Ir5xUOAjyXOGhsrXH6uDL1REXsPu8DZyUT6jzj+cB78ppGscDeo/tj/
UnOBJ196ycWCBRTkuz/wNUDjoRnEgeb+5G8J/yC4dQ3/DhcrLpWHKvI/veTz6YgTi+IUhK8K4R9v
6CWXsfzHXjJc8kBwRFMoO5CXhR/0+gRs2gjNT0igIPNp2xyoP/JpA204RWRuCWZ5D+ZXI5MBvtFV
SYhSCSVQ6B5tpyctfNGUoDQgpWLvzMW4mqberhIM4u05X4zVdLFYa9LRS7nYrmvWjHczHNhNrCMh
t0DSizTLLXYiz85tJ0D8tAd9BFYt93XYv2uoBLNl12V9cI3Tn0Tlof6KpkwpisUXyFLqPDFkHMVj
hkq3hJ/OHT+/ffH+T6KPDsC636xvKctftHd45s+V/btQdBtwEK50har35zEpBIbkLVIi9HfAaxbj
+Et3hyR1RCBFuM0XkUqYu94kgqDLu/lxbUf46bh7A4GCmOJg5PhxbWdDi96ux5yE+KQI01LeIAkX
2TJceTGN6hCHwbcIb1LRqRpxdirVPdmlRAmNC6IRcm1P3N/5/tDiPDZoFvfazz6FXhskg49cV8A+
3E/yIpsTz+Awi1qVWJo8WVQwBEDnj9JV5zwrv4IcUCnCkT/VY+amswjQ/4EVyctwG7BxqxZyN3K6
JJyL67HWX4cRQr/Sgaaitvpj27JhE2JrJlZmdOw5IyQ+SGr2/OwMVfGpFtGaNuV923nrwpg9Qsbj
yEg0Rll2rlndIaKUQgbNPnk+PaHCI4g9hHpIUkxMSEKOZuvL4JgLCcY8IfVYrWqHnQNZ3tp5idxg
rrZFw9AZVGlRjSutnSKpkcQW8mYLueV6ktCkGtApQS7PKrJYUhSlQDAQtE9SsOgaH72IVS+Akw36
IHRxnSl37Qcwc0EatdcIFe/Z+CUkLQhYY2cJq+smlrbZBkN7yQvXpP3S5XRZlmYC4b5w1G8BGt3Y
7rwfLJknWpJobUqrWDduNq/Ql2u0zTVIcgXNiUIiLObBKd+7QyXXXWRlBzIuma4uD4+dIchfAQOX
VviRyYySB7KZgyEbWbRlQup1afV83Y8FO3EzFki/V/6ZZbJet3VYn1ThN/i42LwjSDKPC0ySe5Sy
zVxDm8osOHMCf4jHuiuOmRm/+jP33pWsw7cNaZY+J8ITLb54pn1A07m80qqJm1xNN0j0RgDAAK9+
QiR/0NLK4ghSzCMC6RAmb8O5PY7olXk2P3XTKIDhheupqcXatni2cULEZSMcuTgU3gyNK5v6Zmc7
zvAFefPo+zoNZcbUYcwIGie2kdoTgw30N45X35RhfmwGiOb8ESpZPj8U1Nzlfr+xhnFKBoz+cdvY
iLCebwhHlG+b55CLjpshGleGBO+CurutB7YNiHUPgcQURyDb184AkmsQ9VfVYHDqDX3ncAhsstFq
E5nPT6KVwb6osuE2t5DCWIjPAdjPGGG7t1WO37AIThO0xafMNBDcUDLFktUI68EXr5E7jQTgqauT
GmG5IoFjMsSHhF8EBVaa6Lb30tpCaJOZhrgrh/JEhnbimyDXT0wHAwIafWtod5mj3nfUx3lW6FY4
sBbzAaghC5CfUCh2S8Kpg/wHMerIu/33qPnGPgCk+t1R08Pf92u23sGTL60U2HrcmIFQD2SPYWJ/
nQcIrgvZIA6AuW+2FDQyL3jCMyUPWetCUPgeLMPfT5yFBkO8Gr4CsG8JC3xLM/VThu0zWW+DxfDo
0kzhpfwkYK0KX6LhVvw4DK4/JdiZrFpbTd/jNoLaC1bUr6IqQT6gS9YKQFl0VdkWaRIT1C2/Q/zy
onaWZeTdQLujh3edV5fle3RXDk9wi0Ztr0VOVP2vN/2bPGRpdn+z5uAb+T/cwcR/0ePgwZclB1sp
iCugnCGCHhco+Hv3DlsJ5Jq44OmbYPo15QV0C9oPL4T8EgvsWQT60uQsEZQwTyGqAb6SaDGUv6F/
XySjP/U4cPEtVzDjO8Fa5S6c2CvOCzrMMsDVKjhsVcghMjLAP+Ia+eRjnPfOnMddoPoKYdteliKq
hse4rOSpROajWMIfe8r+n703643b6KK1/0pw7hlwHi7OTbPZg1qzLE83hGTLnOehSP7681Q7HUuO
bUD5br68CRAkQAxKbalYtWvttZ/l4pGocIy5RzjkAA43qDUiAkIPUNg8JWlymypmVK/USC2jjZ4O
fflkaIykn7lHL6hTL2+6TDQYPZhzjxB9pHHUkB7STDj9jVP1yvReeOW7prFJAYjncgoEDlQlbz6H
sx1AgopWUe25K6eo31raMq3doe5Xpdc/xFFzm2q4w7o+bLbWUHZ7JXJum7IyVqNt4nSoe3NLNYCO
lDcMltszN3KlAkGC2zqx4K8vdWOWvjqWeb8pJ3tZ1q/fsv95PRK5kH7+bpw/ZE+/VV9+6+On397h
oer++o7IL3B6R5iUkiIvkBnXoZsrX4RvFgRDwsOlt1mTPd5n2/IvwpFcBrbkS6dLqplE17zmHYEF
8P1LAguWho1s2nArMe3vZV7iFgonVfTzOEtmRgDS2qWxWjiW6BcMpBbKnGJE5hO38e5eLzUz3ed4
gXVmC/oRLMli5euxi8xND174XO2zWPhN5n5SMiXfaCrWKV3VPmR5WgVZY+rbblTrA0Vccx3W9nSR
dargX4v2Dk6LfqlUqX5ZGgZFa6Z6l21aU/8Y2ic3i+NtYQpvJyptWk+qB8wgCfIIr+GcTdX6L9Ez
SuG0CaTWOMq2JklQmy7luCCop9h2fYV7e/asHSkGxiFFbNjMU5O8hQq4IHOrdrHtW5MIj0VvwWHW
TbItspDhimqaHqdSxVqbMxGuMBTUrBQth3dMbbuxGhX4giJ2rlPvjFls4yTemPAIKyH69gakv+1+
KkumMPYTwMiOQa7lfCzC4WBbpO04rSC2IEvf5W62rkFYIUCsNZ1vAW70PlfNQ2Q2B4MGrstZaEQq
fmwkcaG1Fo3i5RqrcnQ3t4W2FblxW7jJu1A3GpRENcQxEh3KNHHWSpYOF06OF5M4CHAdCRDGdWLi
2qLx7twuo3q/1Jn6QbXDFkVZ4ccAUtNzpmA2Kyu5z+AiuTiM68i+XYjb0X1Sc/ylDUHTYVQ3z/Mj
sO7128hF8qmtuupL/0sc7o+lCDku/ycy9/9X2QWSzf7zrWb9kFX9j2wnz/YX/XeUgmc9nz93F+N3
SAqMUvw55v686PMkZkGF0HzKTD6dwGxXbFMEF9h/Y3pTQuaencCy6OM7MCaKhEZDlt3q5QkczibB
Xw1+DJTiuN7XdgHHJI0F5HiVg4uUmEPalU96lrarzmwmXw1rQOq9FhNCkg2AOXNtNZR5vnGjCJEt
Iw9NdZdsz7iDctGV02Juu9maNmno7MsZs0EgTOGkvhaH0S4j32gllk5lEMrkamWawGIzC9JM440G
o0JWeNGZWN9RfnFJAloMajNjV2HwgCH70Nb8gigcaPCGcWv2mRvkVjVstZozs28s46awlltSbSre
gfDRKLXUTwzaAFo5f1lMrVrrheneFJ3aXleKpW+MVscKmgvtKdOAT3dNqa1JqEqDnB/i2dC41pc8
cXfd3N70erHv1FC7b2ecKmHZpVcm9/RgyLlf9mJA44ja62Js+CQ4QB+mIe0w9DBAocZaviob2hLF
yMCHTl5dkOTp9BhNrvq26w0Xf4hxHkaJe+42I7L6oj3S3HbaNQF7tHrLvHQoCeZi24yd8lQ0rXFd
g/CLfcNudr1NnN46LAqR7fXaWSmVla5e/7b/84oGyUX8xZtcfY6e/looyIdOhQK2CippRL+vHJbn
/WD4j9gQGc7/Bm1/fn+zUQwxVRiMMj13Wx9tjOwNf2iJXAhfUUzLYuT7V5niBWldivJU6d8V00VL
qCFeA/WgFIkBLbrJymabdKF714leXRiSNTJrlc9L5TFckKbeQX6dMaLqzpriLWlnfeePXdxqG1Xv
3OD1a+bHe//zrf8fiEIxMQT+alnBH3z4QQUqHzstLHos9PERjr/GbMrf7LcKlKWD+ktz+3jh4lw5
LSzJHWNOz/1DFpB16+mMAK1Ca4YrPH2bo4b9moUleRnPFpYcx8PjCEXMRvhGvjgi8p7d0nRvYmpK
2PV5XVLn1SUTQlSSs0uKlu68Geosyi6aJEtWpKZRbhiLUhHxNjvUPzERY/ZZZNuRWftmrVNKirAb
OTJ0rVNXHHLMx5g0Q3xWdJIfvKlDzdQHktQOhWuH9Vna9U2ycYfR+XeQd+Qd+efLbYOc9/gw5P0P
djIePC04A4MYhmtibjj6JfTz24Ij5AYTGAsR6iYigNyuTgvuuF2xFBzLlC4wuUxPC+6YBytnrFV8
2h73pdcsuB8oUXL+lA9BRoauHu3dL2SBYspsenH6gWzPft5qVdvVm9IKRcPgllrRiM+LVP1EX602
arocSnNdxp3IyQBjhmBfz3Q3gizviYHzKldjVK4UgVkZDj6KedFKahu4UbvXb3D/wEORX+IvllOS
50XV/uhc5LnTatIAeHrAy8iCJ6OB5fFtNem/Qz+0kYn+yKBGvHyxmuDd6LrzFS/7fDXRXiMIAuAJ
f4jL6lWr6WUjjRIXjcmgBOdLsaC45n9X4rp6ooikEAcjjoWT+UkvSPdt7Fjpu9XilhOa5pJtQtXO
y03qJTkZsgkjbQAj6vIqrYaZJIfE68M890m41AFINIlt7rkLtSo5AtVUbl6/lP43z0p+/79Ybe3T
02PV/gCHI7NrTqtNllrkRWukraF9v5A0j9saPn0oDFLrlKyHF6uNzi3OU1OHv/jMxf//Kcv6p1HW
Hm5aFHuVb/R87/oWZW2TjNPICd3NWOrduHNIEa43DpMfSJNOWQh71+Sc35yLczYL8MboMzdz3IwL
U8qkg9LbcupoMzjFEoFUyRov+1fU8fYvC67zpPxU5T9YQ/Kx0xpi3MMBOYxL+ivkgM3sVHCBnrOY
jXR1Zoi+GlT+XEPMTRJ5wFA8OYRIcc/PP9mk4fJM3hOmZgTzV9lavlP8ALZS8akU3w4GbmnX/m4N
LUw+6d6QFOd1B2W6pLmdbPNZa4jSzkEiXrS5qNcKype2IrczfKdWMQlKQKnJez0zkqYqGOBrxAZj
MbQP+v/VdTQCi0QjI7lpm9VG0p51I/vip/82rmMD0ORQ+fnGtW0fyh9VXDx0WnHHitygm8K59l1A
APAM7MCw5XB6/LE1nXYtWeLjAuL0xATC5ZGj61RxyS9I5waTMYWSJdFfr7k7UtW9LPG5L3B6c3+U
EDx4Yy93rSm1e4folv6cb6h9sEzAMzvVGq1o17dW/eBUYi7Oq2wuOD3bkBDLwcLVPh1L+WwKhfZR
xWepE1y31DPNjSQZSQ1EFpr9uSSAJmtqrzkQFggog0yihKzY/1be15XHIfaLlUd7Ix5+VJ/x2Gnt
AfhnQlwlAwIr3pGAdNrs5FmqUWFjU//exs5sm2aw19EOprTTZbP6tPTkZgedxflDgHydbCFP3mdL
TyqQtF74eDQAXSZMvvc5TVOiZ/OY4WDHnFtss0SmHAvHobeGi1u9tfTRFQhwY968pe1MlLdRekRZ
R/aubNz5eh4FvhZjjjhh23SbtJ3iR02YrewhJX5aUY3zWU/dM1J79XN6frg/FlULMJxO+1pSx/AV
DsE8lU8isbKLOCde3g37eGfovbI2cSv5k5tXsOPmB0WrB8zmDT7cMQrvWowd/jgM9xZ/ntuYQFru
xm3uXlpCPM0W5BCDWHWiy0sFVFvCQEsI8wWd/ppD5pEBsISx5hGHSp/1eU4mVzYTbNDmJY6sSY92
01EqhfSObBq2obvrj4Jq77Voq3ab7dUUf3CupPU6MhkVbIdYW2EqxhomFVpNarVZBUlKd5QGM1H5
FDH6BbKs9+kCkaY5OPWwyylxla2oLT3eJhAcurUNzSO/Wqq67uq/8aL+865JckP8+Vt4UbVt8sNR
Z/nc6TWkF2/zCtLuRvJ7+R5SWfB/kXlo8R1tsd8KV9IMeNd4S6hW5OtLqXJ6DzkCwDExII1z5NWR
eNQQL17EI3WJxCRgptzsKX2+b8bndeF4racWKM9pXa2nrqy3lVASkr1IkI3fGJLGPIlxvOwnAcPG
oLXFsAfxkfMbMy4IbNPyh7SbiqvEAvWcTa3pHrpyTsYv7pEGPeQu4/99NHmVP3Vpnm3mJYvKdcZ8
RAKzYNA2/IVrixEoE3HbsBPJ6AuzgmHOqe0gI7o5J9HV7KmZb8sWOYOwtU/03Lx3xOIFTVZdDOl4
V3aV6nt1f2hDSvCSE4x8t+wR69jiD+6i+TCMtCAesUD2JSNUkaV96SNrWhuifTsp9CQca7o3vP6m
bGpYUgMEH4k4ySTsBAxnxEwZABTM9DgVley6x/HrTDT9dWgpuIo/gVG7TyZxk0FT4Rn3MoevEsJZ
MeTAh12DXvH6WPMziWNpQnO7GOkSFEmBZxNmizLa80rL9NtW4lzU3Brxz+WTbGm+rZd8OiQJ+JdM
gmCAsLwzJRqGUbDJT7kbnScSHGNAkCHK/cyeefvJy3z05uxdRZbbdTeXJY2IKd9EBpq2L9TpugG4
GLN7GLF24Rmxa65SRRsNXwhxhytyJk6KjNCb1x/Z/7ydQNZgP98Jdk9l+VT/KBhWPvdtJ8D14nK4
ShVN3lK/nccOfgFwwh6pO8drxJ+Xj+PwOjUicgivJ0ayb/sARzXHNJcWnMdfpzpfUwpaUg/5NlZ2
bAlSLMjLBx0LPBHsOM9vsFYDMngaS+dAvJ6zHWrR+3mvl2t6bNkmnXUvGBBydyFutYPR2HdAotwV
+ZTa2ySap0fGs+hnFRgc2zpXgIgsG53pzTezbIDVIIgf2iVLCB9jimtSywfa/OkmjOZDWBf7OG0u
wiELfS8c3sbKtNzZTgPBLGsyBjyrvFmRdxR/NELMsWsznxzG1WuxM/AMXWKdnIFR1c5GkbFR/Ijd
wGXH2GcTSZlCNZvAlGlTpsyd4jQVV11SeftcplJZbr+cp0bkXKRmZjAAjY3HkWFWioy1cmXAVW0q
4UZrBMmaEfCSxXM/MIt+VuR9sioyPSgj72axqg+0DwWTYs01sY5vslrdJMV0VafGR6Bgb6K4Pp8n
E2zK7D6UoXmthc2bcSreW5U5+6GSP42xuqwzq9uWeXMY4mk3LdAP88VjvilJ77m8PtmTdm504ouq
Rbf0QGkmRthpLYbL47r8rAgjmJv+rm3Lj/nYvI3poc4heK1IiQ59CuLWG/J15YCpxcthbFwDpF0/
iMFfuIluqlCLt+nYR6sx7a11I5xDU+ZzgFHd2rqK83kW7vyuYRj+TDd7xpjIuSzbzMAN6zIQ1luG
b5Xs4ZrwDqKrrkhKShnF1xPc4cPbYhKfE715NOHeFoQD5CCoSA/fTWoWw2q1xjq2A8srHuJ67Nda
Gz+RC7WjoInW5gQGbVYpm6hmt2Oj9CuuTZRUg4dlw9J8LRf7ZlGtM5u/10r1cjRjJ8WLsVBUwSY+
H/HCBWZo/A217h+4j9Eu+sU+xrL+YWaFyWOnbUz7XSqrp6jH5/sYijDBTGxlTFEQYSf7C6cr7dGz
irEQ/JSNxi9Brad65ohuQaNj58EdK3XkV+xjsv31chsj3pd6i5KJ2AoMsnyG59tYZDUGCaMlL1Hv
lueulbm+FbrKpTHBU1Vw1a65WWOgwV5zGfUQACcnJQjMm5MzEIAhuIxWBEqixBtlqV0/tV3i6HvJ
js4t4l3wdW/pXiz3xTIUBNXV5f0UtUswpw2sSuHF6m2DFxb8sJi3toDmMeSpfpPOlnw9k9bbZ1nk
kk2Tx5NH2k1C/fOxIkom2/Soz0ziNaqBt2pKlfHvnLz/m/ryL8v03fD4+NB+ZgHLSOZ5//n//p+v
VlvJJTstalmK45UlhFpj/UqD65+nM21acvDIYPlq63veGoONqmETJBKVW7EEDX9b1dJMi6DCJdpg
j6Tyf82q/mugE2+TqUoRkm9ioIK/XNW5FZd2IqIOqqZelndzGN7EqdMdjALu0I69fFCDNkms7iyS
xJOqiTSxakRlPEa10KMbk46PGcSTIadDGe02pmCQM3KKrsz2LptYx1s9F32xA1M8nrkyVWDQFTW6
MxXxpUCoRozWSzWv/yUXQ7qqP99G4ar8SInmmdNyk5g+bn5fzdnPt1Akaji7tM7+FG1OO6iUoTGN
PWcVnXbQozKDkHsiAr6qcaZ/r8xIGVo27/gPfYi/FIKFFaeFVenpuaJpFdDRvntTDVGZbdtj2k9m
z6Z7NZWeQzi3nYerONa82yF11P3UVjFNs9mTkSidmZo3hevMkd9I4Tocy6W+aNVZgz961LYFA0YM
nwtKAD8NtVpJ/H/DVcP6pWFp3yE6J3/dzORTp9WFvvczYLpkqcs7hoH3D3lQ6nunBYauwDVC5tWq
GsLzSxQMASlSI2Y44Gt35BVHtByWfHZES8UBgAWmF3Q/tE523JebWexx/y8nDWT6FIZbohK8aYOf
njxOakxgJwqfbb4oJQllKY3xLJvbOX8KGVjEvl904oIsqv0Sj3uDOSh6HRjx+zSpt05o6eF919ji
jDj3ijPaUgA3TnPmRGtVtLX3rxC1JGLs53vXbfXpBwO08pnT6mKLQh3+0xz/cvdCq+LUk94S+f9P
S0tWf9gEWJX60Wz/ffXH4mICycaU+sphpu/3LoQORq0YNGeV8dWO5+gzzxIkLlsfI7gBqqYu1UYA
AUb2ENrCQMnKC0EpnOVDN5Nf4WWl+VFL56XYcKEZNcIpUD5IC2zT/m8sk//Jusvix//zlbTvH7pP
Dz/YqXjqtJbYqZgrwr6oq7K1+nwtybh52QsF3XfqRJyWk/M7hxNsKqYzSGHCL/St7HJgEMCi54+x
kRyH7V6zU0nu/XdbFWUXqgjrnZWrWvK28Ww99YBYqHzU/Lwwle6qZx4n3Y1612RBOaruiknsWA/m
zq2rOyXr/RafbmlM9Y1VTQPgnLpCJXCz2XI2SWykuNpyBlhn069Vq0s3We9q+2rUnV06gK2yWvVg
11m5rIypnYLEtpI4KGCclMEMtRTkjjcwggKhRacBkXcyki/qIVG3TTGtBnM0tFXbO7oSOHXcKrVv
pHz+94qbDG857zVuw7oQ+3ZmKwySxco2bpm65hnd7WRTe8Wl6JAJZO4Eb5FYZaa4IONmWHVRmPo2
swvQ09N0RVjfuSrp3r3kfI+S+O0asfM4K6L9uIyL2W2NWIcQnip2WwS6BIe3eGbOZw+YeCqx4qkE
jMNl3Wi6QCGQ8HGynK+MsfpgFwa+b009yysR73SweitkDiY1gJiPY37ZQTW3Jd1cYs6XWXypJPgc
0+E13olPGUR0RYVta4/rAlJ6KpHpMex0T0LU6yVaV8gJSR69KyVmXYO3rpkd0oFyRt7vxsFMZsBl
n2t3hWjarOw8vwiL0Aea8ia0p5XTLu9DRsXbxtimibmLIL5PIg1KSYAvvUuvHd4rZX1jQogfF1JR
+TzepN3lSGJkGl3g3w1GMW8cCPOdNh+SNrrozerMtZ/KxgwEJHpjKfczA/oaxPQGUv1gZzemRNf3
xrDlbx5MMO3dVtsaMO4XWPdjGX9QM/dsdLWLJq1K9CRw5qDxjZyo10bS8pVKuQ7B549M3a0YDH4z
A9Zf5vF2ArTPvNt9A3i/M9T3HiB+bkNrIOk+N5vdoDqrAejwyogPSg3I2JA0/1xseuj+M5R/q1Uu
Z3VATqoOvWHtWKC7OlRwWJENoJMRMJMV0LfeJT6Xy9Ax1lHsXBLsesCd8DQzm9cpteOT1r2JXePK
SfOgnJd159qz747mmn3givm5T4LoAo8IA4MoAzJLO6JajTuGLPJVLeMOkvTNSPxB3RsfbZmHMMhk
hCyND9U0XiViuDTaYYVl9r0qsxRmLdb9uW0/xFV3EwmbmfCBb6eJdD2GYG0UvkKlhNc1AQ15ZF5G
hmL6ucxusJzsxtCHWyFDHQh3kJAhy2tgAJEu3vWfYXZ+qgiDMAdlH8t0CF3mREwERgAq2URpf9+i
uqVGD5i6TuilxHO3qUMG89cM8efZWcpU+rCxYT/wbOsN4r2tLpn3N4Zn/3nSlbxd//y0OTyUD49P
n35w3PDY8+OGmD2sGFykXmZPysIYYZ7b+tHk87x6kcOvlL64fNANJCf223Eja2Z8aR6TetJdxlOv
OW74ZN+dNqA/dGm15Wt5jBG+PG28sHMS0n3DQ8JLYqTdYwmeG9SC1TLYZmfTjEVsyqdt2gjdXhEN
q09bIK1JtQOsOFj70exT75Lx00XZjNNABFCupc1lSss4D2YVz9kyiGoFWCCaA5HZlggcfVhqP42M
oj7ERR7m/IT5JfyP55zanPM/X2oXiCVPv50/fOr+utrkk99WGzMj37o6z4sbCmI6uzbh8qAB0Jue
XcPwBWEXsrh8y/h5KRz9qZSiGnAft58lUr5mtcnV9K3hc7yGSfca496SJ4gN6OVqg6RrtOpkAbku
GZKGyCczIzEvkPfIvaqkUqAm2iuG4sw4I+qrulDm9tYk+3SbHFdUQaZNuWbzTZNtqFfpXZO61eCH
TjR2gSOSCQwSSAFYICWke/WiUGr8GUsYKlfpsfebeKVSrOdlsKJ9WEB738CjIVZ46rwSnJhVm/9x
sr9KmTIr6ecLlr3xczJXcfLX9SofPK1XGorAuyBSnFy0p/4kTUiLIpD9zzH+mAA4leIQLJD6nzG0
v61WuBfSeO3BULelQfxVzIDvplFke1LmT1ssOSlz4Zl7uVpJ99HNOvay87LRhrFeZVZahhcCn/8m
scIs2tHlN1oaam4Ug5ep3uaxHi27TgBBQty/ndO6eZ86er7BChEn15Y2Gx19d/CIgNxdq1+lDEIt
uyiBv0Ny6nCvjm2qfpw1FvCuUlpj8P8NW6PFtf4XK42woB86YuRjp3WGt8V1TAeN4Otxyq/ytNKA
aRly9blMlEh3I5vfaaV5vzMwx44o5StpU0FVOumf7u8WQSMM2+Inw1YGq/0V+yKI9+83RgyZ3EdJ
j3BlXvDRuvbs0jfY9KYLT40uimiIvXfWMKnuG1Uba+J1I3dUV4ObD+F+yRV7U0Va0/g2HDc1yO06
FIcex1rY4co1C8rTsO1HGqtJ3+nvIzu6C51qPY9YTQjZBewNYCvri3pFp2gK9LlJA/SLhLnSSmes
SnyotWJY1Yw5+G40ZQEh0+e1GrsrLekzv0nD62G26jO3zdsV+aYf2rg3VkuqTatGIeKnUbzrfp6g
3ZVl6af5BEapDreL610V0UKkqTPthrT/2IrQ8s3SOh9MawL6YjmrGedK6rZ3uYm1DHrUPtO8Q52Y
yL1pcqkq6hvqi35FCtVe0+oddy6xqueJGVguV/6Ua2elO27MwXqjDZCPlsgNsgUUTEeGC77RL6Wm
fDBm6JmKopMjOt5EYc29d4Y7pRBxtSJGu1nHXnSmZuBNCR7beXm4cbQmWuGZoUfc9Ne6IFspmcqD
mMglrjozDHqZZVxxA/MTc1zrjMAH4xBeQPMdGesdmZtfnG3PVO+m4V7v62O65ozO1qR6XncGVb3Z
as1FQZ6iNatkbMkW3WJvbThLQaq5xdqN7DO1zgG2kxrPLgW7KSs+tYsV+VRio78YZI0UtXPTet0u
crhjNnlFgGv9gGyxd5Zy3qaAAD2jumxdPoHTJJc0CM+SnGHoHDYIFOl90ZUKs/9ptHIbUurNaOOY
UcMvsDq43PWDSS2u3E4l27ScDp0YmUZJEvxF5Tm0ttlfFuNdhx9gRc7GtShU3wj1IBRtiOpVb5iw
OKub+VYfpieyKexdaFUfgQFfjr2BXTF2mrPYVq4rx9nFeXpeatMQLMKAXj+JLfD5p7i2v5BjNXSH
sa9n9b8j+o8jGm3pFxtnVX2KE/75EdpHylKnzRPFjEEEk3lkejPSUPht80Qxw8jn0PP+AwD/bfN0
sfXSo8ROKPnVx878afNETEPWZxcEXvK1FH3N5nmcCn1RVTIyyl0JdZ+IdJqWcnN9tnlWpCkVwsjE
eVu5jfPe8JoRJSrPkyoJtA5ZKQTRySX7qFkpqF6TXVvWpXfUtNyjvjV9Fbvyo/JljgQwBXXXfono
4xNSFueO33g55SE56fNGiNm40aK+HyTwYyMzT70rT+j5uI8McLWBS6bZrbpMaA8i1JLAcgQQN3Qn
GNVwCES+i8y+JI6Q/LfcilbgcHW0nK67FiURyELvxH3aav3aNrqBiAZMf8uo3bidmb8BtDH6rp5l
xKAq7DeYdz6iJpq73kAgMhj731qK1wQJxG3ebLgFqWN9bHUlXBNVJ1YxxJI18GrHR7kOpnAKV7pe
p9TUhb3SuqRZc4JGZ52dT35mYwtQnblbd4oR30SDEpNjlFofuxahoaLRdof796EZxouY+jxYknZZ
xQ4/E2Gm3spxlmSthDj/BtomO47n0C/xZ640yxVnetPaa91e5h2h3s6OXXm4VtVs6y7NhWvZpDlM
ntglIF7OBlWItZZ1xoc68qzzRLHf1SyvFWxphzaOe2EJ6y5S68ZH42yDXM0sTjxwEXXrxZvanpp7
5u6sdV2L9G2mtOU+dyxY5XOYbJypsS5UcxDXfRZmvmI5NR6LpbutdWW6qK2cQ9KNhxulMdwd+OiI
GI/oLoPysGVoeLQ2ysyUcSDSKCTZCQ7Zg0hr6JKhIPITbmCymiCX9xedXt8bBOtue0Xt9b+xg/0D
1ZVfdoW47P52MyS/XT+0+dMPbhHP2kNSEpFwXo8qHWKJdPqcqjs5ZCXHCmjzeN+NvHDFwEbBdPLR
7Syvyqf9iWsEkIVX2oJQT14UdcfhKm4QzM2bdBRosX+nrRiDUqtuHNXnRJXDI8cmV29bsKnFro+U
hJjEDtTiLho6HWNbplNdjcRHlBh/3LneTX2+y4GdZ4TBTDIVppf5MOxqqT8N6gchs2OGXnk32PFb
rD/9Vl3SQCVmZm6JhJzJnbEJoNEIojGwZ0yeeZ7IhJrGUpD9SxOTfpg+uUTZLMSuVjLbpq5SgKH9
Rdw3m84234eE4BRG+6GxvIu+c3daZxK1ap9ZJVoPBmclMW7wZlGjZfvZqN8Zaf+hJ2inJ3AH6+GB
hMeREWlnbRDJMxDNE8/63pJZPSGhPaHJdyHEpyg9oKbW54xwHxMptyXsJyP0x1Hbx25qd5ZMAxqP
wUAk96jg/0gLMkfzhmjIvUWx0hAppHrqOpcZQx2H0qEVycHsLJoHudkHqe4Gg6vALC/cR82Jke7n
MNCXJoiY4j5okJA8ILbIx2ZQeJCOvKQbwWU2OegY7XHJ7EO4ABYdMmKnvSq9LnRzCFQTdHjrTIRQ
e+da2V/U2rztDTNa1So2Ua3Rdi0u6m1sD6T1aNcYU0usqPEceE5/3aXOiOrrmUTEa+86velJgq3O
CpH7pRa9tUYHRrl2qVCC6b2xi8Jqt6Tx/di7hx7Tp008jht2Z2pBONBCwPVS6zBiwMQmiUzlDM/K
OoVH5667TKZ6un45eHeKIRDQdfQQzF90ivQzeNXXuae+bRLr3MmzfVpG90613HZo8fliXoO1CyI+
UFCbDX2XzP44dcVhDrOP1WKt89ASq448skqLcdiO3V7tE/IIkmnf97q76ZbwLE9jX20IBiiEftkY
9TrjOrxgjG/d5o0YooCybjdM0V0Xp+SUL6VK4KAdqvIDqyoZBKmmvSsa1iknhGGuIFOleflft/SP
AvCXoqKk1/1gY30mJ6q/4xFHRgEJSo11TBg5bawaeyTuMOzgX2fqKQpP12bI1ZLnwLQIQs1L46XN
FzTxIPFVbZqpr5wllIic7/REvg22IWkdoZnv8dGfV35eBQvUItnqMAx2Y6xE7uTql0UzuuwAenYU
55OKZzILCNPChGZ50WB8KXVhFJf2MMwGVmYxVe1lJ2m1seTWVosQ4hCrVZh/yBuvonNmZuM6gXQ7
xvEATDnWi9FX2v6zdmTiGoqRXeRRdef0ab3ra4OIDOhRPpmj4iL2+nRH/sXbpVkehZNoN7lJRIFd
14E2tsXVBD8ugxkc+lbh0v0kzLeG0dYph7rWzVvsy/ZZVfexX2tpu6mn2vtQ9lyio6b5AIr7i5Er
PVqmkW2NqMTAWZKSaSmhdzbMiRFo7qTetUpi+yWBR5ssdW5ru74ZC1XdGPxWD1WqCGztmd2/m3Xy
nScvbH1T5KR7VZn9fpmz9rIe9Ims34zjpRTWRq2a4dKiBX1rTJN3Yc/xdTWq2O4704/s4ilWyLaO
5sSfI7ULzMyEKW2Xrs/5sqtIhmGcRQNUTzO4LYqIR8xrb0x0P7ZUBlWwwk+T9SjESLt61rn4m8Xl
XFiPtWe81YsKyoudNKu5GwLG+OgZYyjc9EP3FEbQFmx32RPJ1lyU4Jbn0WYyzdtVlt0wJBrfd4v3
vslG34vS87ye2aa1od4UOcMusS42nWj3lZ1uPT0NV33ieJ+iiGCba1APC73TeDCqLaQ0faUXeWWR
DFNGxn1MvIYZMAII3zjpQ+3ay54Kt+qXGzqf2bCBLLqO3ckvYqezN9FcqdNNHBbK9N/+9XX/sn/p
Szt/+u1ueBrav+5h8rlvt1cmVrgb4o2VteFz6KYpnRuSNWT9ub2d9jBT6ntoyCBqrK9Dz8+qQwQ/
F80Q/NVxBP810t9xi/p2eT3OwEh4J/UrQ2HSxfRyC9OWTix00KkxVMcDDquPdkiAX9P3zTYTmhgu
tM4YqsJnNK68G/r0YzYbXyqrBlmrjOGqGpaHKM6u4qn8VJIKDIuLQrIdpvVojLR1u4gkpHKvtzkS
UCc0gmzccd9lzs2IVQ+BJ1dxTdR+N7tfrHDRcWyEd5Hu3Cla9a5OxjdhFF0woEoQ0qheZUV1NmI8
UApBHljkBGHDfN1qDJMWllJi07R3OtIC8lvVFZ/TSDOCtK0CU59if26QDOdl2et5dx8N4jPu52BQ
23FF//Gsi/M9mWYqY3jd/ZgqhyH3uKmHms+Nep1YzQcjS+7CyMz3am6PQeMW48qAn5fO9TutoxLR
O3PyiWHiL5Y+LHDfzyhf5CBs667DzI5WHRmrqyxfSMKxjCSwk2LYxPN05UyGtRJs5FuL/B9kToek
dXckhpFggh57jUNAXKw2wxoHwbroWpioucmIkZ2W/4+9M9utG8m69Kv86HsmOA8N9A15Julolqzp
hpBlmTOD8/T0/cVxypacTqNVfVVZhQQSaTgp2TrBiB17r/WtBnq/YjqbsHaIAvp4t/4fKeIC2vSb
vtTp88nLr+LI5VOvLzVvLjNrjn0VV47s3v+48fHm0qnSmC4yZrQPxKkfL7UnB5/fs8q5sP248tnM
elDj89J/4+9+oCWlv69LDpMjKGLM9bn00Rw7oFvedKQSeNAE73rK3kzieX7Ma1xWDfF8XpAtqYs8
Su/C84j8g9HPU7OK1hN03GwDwQwJiluN6xbAxvSoO13d33Lq6C3tWLNf1qIyzkxujyYetc7sruPa
mbbVkmWP/116dCFtyHK/XXpPTfcrS6V86sfSY1gOLMN8tU6+XXrkN+NqRjEvGfnyqHldelKOCtfO
gbFCeNChkn5det9ypD1EpK8Wpg8svcMI/f15wlvBmaXLxQy1TzYl3iw9V5QVw/XM2rMbDiXdqbBu
78OkdTxu/XFBR14zrSYb/bSg7PVzAnjbx/4QK03XoahGX1gDk4Z/YS/79+tQeb+tP67jl+Zz35S/
uETJB18XjPx8sVDAuXvtKn3vTuGiQOPDP98b4d8XDMILeUEiPvUQ8SN3uNcFIw268KUQoqHlQO/x
Ieq3yxf66Q4l5dMyW4upOT3YnzQZStJ3WVSU4d4kGC/cjh2Aes+FIFEnoxpd2igi8iJBgxEketXS
thDCsvxB7++EPcLIyLUxWMg3Jbc3PgLQUhIg0ofr2vOmczNCbNF4UXFCk+7EK3qXOZ3l+r1KrnSq
t59as7u3JBitC9E/2kRCVDVXiXCMCCrtDXU9NW6ztkNhbzKNMGiPFDy008e2ihpOE4+09LdFpB7H
eoUOcDoaB1D+vUIXqayhC3d9Ewx5W9IkCY2VCd/jyImao0ip3fWi0nRxNWbx5Zxa65Qm7Za8646h
lJJtxkqx/VbxjO2iuN5XEmRMdKf18ESXuD+u5sS5hHIcrkSmkjQDlGCbtrWzjpeGtFQVz6kqO+5i
iMWaRBmFQYETM4FdtHpXV1F9W1UqQ84inP3FSp7EmBkYXGNzH5p2dZSH47TqqzZc0fD5ojnNvyDG
+2cWFr/tKJ++vGS/CqGTnL7XlxUoJYInJvC8C39mzb12PNCq2GzqliHpk4eR/5uX1YCsBB9DSpu+
1RyvLyu9ZDnj+q7X+5gpT3/3sh4KCwu0EzF5rqE6mGLf7+5qsQirLJLkhCjPkGo7za50sniaQKGh
uKyXQ6lAGDAgiFbTM1gRquLcU9YaL2JxrrvGReQ0JHaYHmtWhw86NScnul2M3C7unFpTpnVj1bdQ
DusHaNSd8ZD0ahrtWkP2RT5eY/z7HQkOXfy/n6leJNWLtDP/4kiQD76uMvwstgRgscykmeBt+SoH
FhQIIFoQPUufwo8aQnruHMNytB+Z2q+r7FBeUHlwxNB1kxzTj9QQP68yaXXg20gnHkeMPGDe1RCz
UCqjBrJ+EtmqMt2UoybmzRR3ZA6GSppl90nZlugU3KaIm+PUow93R+bp6PgqqpNhQyg7rpcMUUC6
/via+UfuXM5vKw28Br/auORDr0tK8k8ZgNFLkBN1Obv6XmVI9haiUJJHJBbuELLzriyV6juZ3COZ
Hj+qjAOsUq41TWf0//+NRqVVLIV0gDSpnvmTvl9SVlGbXbWky97W58J4cRleWQ1liSC9T7ECcWCb
9jPyGRgX0hbFHlhmXz1zytcO52l8HFZZj/imaWMUnXQ+ounJPoAuTbL3/iOqVelq/Put6bRvml/l
kMunXhfRIRwMyTk/XNmcfysflluWyaSUlfQzrVnuS9IyxT+cjYBm3i4iVhyL6FvWGF/vI9vSz/NU
2R2D4Sbl6lzBvuVYvrnaeAz9ZsuM45MmEzKqSRPaph/GTDpoMAg7F9VgOnkdYInopnWbGbO4NY3R
bgLOfG3aqFiI1DUB0lPxwN8znM+WzB2bf2EW/8/cojiK/n55XSS/PPR45nVxAQekZUpblWHsTzIi
44+DwJb7ET46yq43hx7nIRZOGZqEmEg6Hn4sLsb+nE2vi+5ji0t+i5+uQbRzIZFT4kltki5//83i
QlVkzyNJevumLwZ7lTclsV4z0r5EUQsGo8q5VqKfNDXlRR/EdNUtXnhLxLi5tY05Xk26+gmSXXTi
CvfaqD0sUVY4rTJbf9DakOanYNw9NoIo+tB6Xrx2OGlqmbhdTu5NEif33dx252HW3yBFQT8zq7Y/
GNlJUtkmKURoWWolZz4VemI7WCMBHdxhjpY+7s6EEaHEG8IK0p4Z3w6KXQTCHPR9DEd2bZfic4KL
bR15IDLD0n0I9RqHYE0IWjeoejCk3IOcaKo3ndt8TnUj9iNpBqtQNK/nKDKDwVuqfU7X4WyAKrdy
krj1S9Vk6hOiXWq4EtbMvP0icnU4S1QBoQmzYWxS4VuFjQ86asT5WIfp2qrTpjzWwB96j5OVQMzp
BNxZz5strwoY1iUlHfDMbleQwGLnPtXSKTyLFpMPw5ma4rJGGbswe2+m/MbKFgQLgJ2q6st/q4xD
98uh0vv7V/gsgWecv3S8sj9hS+Rzr6+x8QcuH46HP42wb2tXbkiuRBMzF5ZkYcnSfi00EAoipCco
ghdd2pbeWExkE4Qa+E2n4wOHBOrDdy/yYaDCZQxRjwo1lGgjvtPbF7kZS1cVonf2vTWiFzBotxrL
ahwKbdfNZUurtQ9XU4WC1oyKwBHWtaoon71JuY+WNgtiCBV+YVXGChbFhaaZn/tavdRFd1FP/Uua
eUnQWuKrwGvjJ7hW/LlQT+2CqUTBnX1yRr+bzAe9gf2fVoPLvJBQyoG5Qe4O/ao4jBIER5XoxDqZ
I8e3mTlEEdFqkRm1KGFS1Cqjl6zV2FSCLCKgUI9AcrXT5K66uEh9rHvlcWqV99xhb3uP+aLWKp9V
UZ1Nbb2f+uyqrtEda3JKosh5CTlG14noHsawXM0MVOZWv276eeNZzdZk2uLRoQiGJDsf5DAmZCoT
5csXjSlNGddbkZJJKzSm0BmTnJR6jCFbhW1xmP0SjNyK0DjbJ0eWtLSWHHN0iXkG06iiSxKfW/1w
7oVh2M9MVfuEQZM3FZn6FKnueloIK6L4i5ey9pvBuSu8GbFmXR5ZoYVyxdL42yjmqq3rT5YVP/Sq
sgSNNZhkIxL7HBfOXWm0oJImZZPVYJYcdQI1M7Fp60rdBLaSC1+bIyISh9RhsB6i6Kmz00X1Vk41
3iDgvNdA1fiJFz4spvec6KayUu3xYlKak8n2HnV2L5LYVjawYR9pk7FS4+WB3tDGNLoG3SYDJaWc
nsMpO27n8Tys+s6vF2oQcNqNzzr84jYZ2hgz3jWT85AsKlnBy8nidY+m2QZTA09RT7RoVS8Cs3A7
hn4/NRvRLMcuO68nHAx0Mo5yiWDKzXl97Ma1ghLcO5rGqg88s+nWSTmse0EesjX3N5OZrlKhHpdF
eea2+uCnw3Q8lbj5MCZ35L5nlZ/rWuGrNfqHJnaQZrdM6OcopeVWE8ddEJ1dZPHXrrAuxrY+VW0A
aEM37ua23cb1clZjVdlMRL0ZFOp+LpjXmcNeb1UTzo+pbivFWi0mSdyTc6vr4c7t++PCLe7mvFf9
Qcz3sRBnpVBm3+SyaLnxFyR0R4mannZ5s+nDMEFunm/jZjA2iTOdsG7OSIxlScdWtRGj+tkZlU9u
Xq+aXNzjrbw16pajxyalrwubTaJOp6lXrxBBWMQp5Heqqj57CqxyA06c34/hZdsod44dwtE0s13B
Ygrn7BmlVe6DDMSYW2pbVR3P+BmvIf71vjGUXuDMDpQ+78SqPFzq1tk8ijOy3XdFB2BwoIzxGc/g
XVeiO4KvgyHkyw2l+aIsyWUVW2hvZ+/TxBU5sLxuPaXdPlfroyTGSUDY4DPBiXtX5Lea194A3z3B
x3tUuFW+8lKVBR4r5Y1wSlvKH9i3lLDYIB1c8AAYpyIa68BM9P3cmg+DZ9/0Inlp9Gw3jF0ZGEl7
03j5SZhpDC01tfZLbbiC63cx2EgD46o6mSJ7gS8sreIdco6seYkMctc/fqz+GzZ8OEB+c2aKz/lL
+4sTk6deT0xuVTKui9v3Qaj0VoEgwSaGLDcNIkNkjNKPE1O2dBCzuxxlHKjvQF+HqzmqLEw4h8c+
NADQ3g8AODABk+BuQqePOUoOAt4fmFmNabLSBWnMjmt+Hpo+6/eNqXTPlpK6xaYQdWjch25mu/5U
NYtxhbA/iutAM8aoRy0+Y01xFzMxn5YDAYW5bPxktHPykjM84Zj8j1hF1EK/W0VN8fQLfpfDU6+r
SF7AmehBbmZP+ebffe1MA37D7IijVtXkTUkaNF7rLnBx2M6ZhkubxreR5GvP0JHDJ9Ck3Nm/SWM+
dDk/REX8GDzS0aH7LXsAiJ1li/JnCmImg2DBc1onaTiHw4WT9gw6/EzN5/HINADA7ZFVldaxUZUc
POakZ8lDAROHwHmQBc+6lriL8L0IJCKjpqqp0ys00cOqsjFK9sDM2WXrtWW1u8oZLzwd/zCtpCSo
I+W0Ya+FOIG2LrW0XRbiU9LabtsrY1CaiEEqfQ6UUjwsi32STNDrujGwxuQSrsN+7rjxaEt13i7i
3GuNMijc0qC32ekr00suPAKffY99N5uM27K0b4eWdwXQOq6nKN0LYGVB3LvzOtZwjcVmtK6Xado6
SxEYOdDoCFm2F+M7GKxzO4lX0SSuzRr/hjVyChdjeeM0REzOs7KKSlSArpKsXFfZdCajrEgoSLiR
l6llXwcc0Tv6HyDVG7ULojJ69tTmzF7UC0I3z5NuqTEbWJSVSb/JQns/m+MtmegXrbJcKbWyzdPk
gabztSllypYZnZltgbgwXshHc4dPYLCPFqU7MtR6DlSiJxFKJxtlKHt/ypSbmFz1uZf8C2X61MRM
CG1LucSUhXJxEGpgl5F5GiuqdYQWMw2oVm4znc9Ohc8Kg/pK1Hw+6IcftZJwTVe/wHx4rxvpRaow
iK57TLBWRE3TEbXdlM5np1fmQBfWuCqz6lKY+nGZj1e16qBWX6oNo4zTMm74UyzmJ7VVr9Do7fos
e4ii4lJMarcuR/O6aJdN5iaU/qC5CQl99JZx5U6U0VPYAN9IFniyUWQEZq7v5onC0GRyrgJwEsnX
ftCS1cRHa6nKxQIweJnNjTm3xTYRwEqEN4Pa7E+nbDlBotwGxH+v0fqva6O5oci8WooB/G0jfBDE
MFnCT0Jj1So6V2/6UZncTh8HN1qCaio2jC4x9c3rVrVWYVjfqi7GxGoedkNt3WvWsPn4NvrPbFPR
+f77nZZZddu9fPnFgc1jr1utLkN70MGh3WGUQhDJj146yZycu8zlkQByw/15PMNwkH2QZpH8zR+d
Ks5yOWSng2rQXZXpKh+44v5CXSTPAKTXTGmkQuCnVlVlUfYuxCLuNUFs7HNYES0hCobR6I1ldNgy
d+WVbQ2ltbG51nGBDLmp7qphKa/II2q6JyNvqn4dGfmUnMaGa/fPJXZi5y5TeWP9dimXZdNymQpc
2X+vNIydH199/4alIKXTb5ZW1700/3PzlOS/WF08+bq6LJqdEnpAa0KSXGTN9+Mgp3suY5ptS/uG
Evt+kKOc5yM36XZ+8ytRX74e5DK7hwdUIMAMDlHWf2h1yUnMu3Oc7iyCWEpLYC74o2S5+KYRakVt
lTlu3px0Y6cNXDVNbVmnEbfxdWx0oz8jlBDHfToZ2e1gNclj3mSlHwvCeui5R0a9oyIcrIvMTFwP
q0kcxielo8RtHUgdzHhfONoE7tytjXg3JZV3pVZmpN5p0GKK41QGKHblgIPcWfTJPXJrrnETEtFR
IJawi9LOMekdUj47Jcn01ccX5j9zW6Ss//u1e0GaAD7gX4K4HZ78sXalAxhDm/WNsPFu7VpcH2Qa
sKwz5Z75WoO6f2iIIGnso0iTsyO+3uvSdf4AzPlWH/GRpWsw/ny/dNF4AzKCwsi/dEeKsN4uXVVJ
zTaHr3ASapGGmw6df6CMuFkhbNBFHxOtPzUBEfu2nlY3il7OFYS3cUq6fTqHuh5kuS4wDtfWXTRk
hOeloD3soLP63r2ya9P1ozbP09NkjMdtmvbmKjXFTEGEfUw906voKCqWctzGQ0X8jjz1F4BIHcww
vPnQBdapstHA3N58fM3++22m7m8n3he4Qf66jcpn3ixFhBKgXlTGSky8OQVft1FuNqbDZuIQdsy/
3o6T5Fo0JNGYFKqDiuftWjSZkcsuNSPyj02TcBH8vBQd4AqoRCVZmVv/oUv9ZhedZqdVVJHbJ0Kt
abpwAssb87c7zpDir1s3kBGmizBMs9XYmrPqV7VSwrBItRBni+sK78pajO50jGBkH7vJ4K3pH/Xx
8awsWA+NwpqbdZJmw7S2iqm1jou6th4GhSB6P1ccbzkZUz0ktVbHGL6ve5Hep43pbeghMVipq1E5
NmrhhWdzK5LjurKHbXxY3XPpuj5ZMll+82dspDq4Xbhr62pHqoLup4ZHvFV7H6GeW6EGzH3NobXd
VNdRAxIsx1vle+r8oFjlNsyyAtNqtuscBU7I3H7munKbhOzlrhMWcHLCl9izpm05zT3TsOFssBbZ
6Qs3rh3fRYur+qNprVyOkaAiLhgbQnkCLprb36Izm6qo1Qd+aHthiW4zjk1Jt1V4e9Pq+qASqPs1
I/TTTPQo7aSov8nvqwaxodnYl5mZjUdVnnzpc44VzSnqDT2MNlgK+6jUNYZmioabwmsnX4Vo4Q+j
R+ivDjXEnNDO0mr2l76Xs67xxiq1p3hIt5piJoHhREEoxucp7La62yg+AqvON7xyJ6SsT+kIfU2X
emsTPrHVEuPzpEzsIxO+TuZuJWRA5xFxYOVz7XtIlfwmlZ06DlESx7xJ9wtj8fyBhC1vSTbjMl8U
dTQHsDJPzaZcAIA4K4KAyr0TRo+L0pypAuB1kym0oq28DGozCzIBtSju5lvABbt5bnLfFONtOVhk
EmVj7UcDdJSyUi/zJHHWHREHvjrEd2mGT9M1o/NmUL8MtbatNNiC2Ia/2H3U+G1brRWFPIO+qi8B
GJ2iuVy3c1xs2Ml3MBX2BBG1fpv02yGNjgtvvAGACLQr8VZ2pV6lVn3fjNYeE8barvXaV0Y7Xg0k
sVhduwbQfASs9HNlDSeztuhoP/VLoWjce5e08ReFTu4yWE+JUj5Gi6H7rLN7AoM7f1ELBga018kc
ulYXBpd8en7R1Q+1gwYlqj91y4IzdlTROPXhV2OJHpxSu8pGUJ/QgT4rzXIXVsYVGLWN2RqraWhw
4JilXwBNWWUAP9eltiyBOiV0itME028EU8acTdJ9u+uGybjfpA5Ja0AmcNtYn+K826ka7LM4xNG8
QJP0457eu1vU6jpylC8qoIE4L7EELzmLRyzXiUcMiV0TltKP0cqJuLg3lnFEk/l+DDOMekZ9NVcM
HPhucdAr3UVaTpf94Cx+XXd7L01yhhbmcTNbcCnNlzKsXhqjutfS3O0v/iNOpd9qaC5E9fKLU+md
ggZ4DxJNKfWXcu83BRJyBQR16LZ/GNFeKyT5W4gBv8lKpermtT6SrDMN4RYCLuSeaEw/Uh/9lPbK
fRYFjYxZNJEIku8mh7Bv66N8BJHROnl1ggA2To9CAZd3Z5dpChE2Fa11ZSg6mLNCY/KQZ2rv+Jba
z9p+biqN+bzRu4W+RxWOhZ58wrg+qsaRRk+TjOEV9vbiKEtHO9/q81T8V7L8ZyKIy/z67+vyq6ei
fZl/seR46rUQ0v+g16Cxi/24NL4WQsYfoFNIBKEWpl0g7dbfi3JuochdyGF9BWD8WHRIll1qeAno
Yf7AWvjIopPI1DdFuZzHU/sziEcYTaIrsrL3i252J4HHSbeJkrP2bpoyKvNqCoSWsZ0y1Nsm5nRt
0mQOTDO7VbWcPbfRP1WZABvdXGaJuzPVqViLvnCJR/RC2q6WBypaT0HaltoKSBZHZ61XNxlEYGCm
1lFZdZ0KqiaO1XWSReaDoeRHSVmk6rpqseEC7UL+HPRtuDxaFPOoa5zF2mYy8QsuQlb7TihO0jp5
sGQoWGdU8zqPxhRla3/rydSwiG5goWpBVA30rOc9pd6ToqdM50p15yzjxsTspYLX/Y/YVPnMf7PG
X8pB4k1/scp57nWVIyAhs1JjN9SkwF5ukq+rnE1SpuVwG5BwKvk7r/uqFN8jXUUuaByeetM04etB
DGDwBYdUarA/BPCDavCXVQ7UAN02emlGdogh369yS88ThCc4/uK+ajbzFKr9Wsc6o3dTbGwbrgJW
gBM1T5n9Wm22UpXMaq5bgwvrCjkUwZFBzBdGEmWG4VQ9jVOZuOuy1enCzzBy/URdbjDzFkHUGp/G
pNlrJE2gt07Gba/G6srKMNi0KAXKenrAnXsUze4m7dJN3sTehdCGtR4lX1OnPAu1dGNG0fk8xJtU
c+4LNbwc9eozqAByWqGxVPTNrSX8pPGqrNnKPzVLhCakNcAphPElyNUKWYX9EOf9hAnWlBh2AB95
SNzPUsyrydSY+ZfVcRt5D9xm1JXbt6dT2vKCeZfYG08WzpowKnZLYu9ch4w7oDjn3oLJGEQS/qNc
nFRRLlNjFXOTTLYSdIXxpUiRmVc1fDxbbD2zvKzmfAnsWkbSUW35euUyS2nJ3NIyqJqq9pR1VYkd
CIw8NG96WbCNfQ7bSycWw8owmxejSu/KsF3rismrOxa72o02dshVZNH7r7NFU19RkxmRA0oKEmke
zYW0LXu6qMJolxjlva1AjnHt6tjOXMP30vlIK90E0eDypLLrMVuwjqoq3WWx9RTGxlU3dxulRs+T
d/Mm9EjllSola+mP+3ri7OUrKba+J6XEb4yGZGtn+iTsBCyfVt+rdXlhq7NL8G+407KMb+ps0yZU
fRBoNBei00ZJP4+V6Qaqwvh+IjXY1yb3EtbjU5TEUBvVu8QUj8Po8kkvW6XoV5XSnBcKVvASAHg2
iZWhQ1F0qsk3XHA0qtB2YeXtFqW9s/NhlY3c2pqYVkfdnwLF2uXNQnVZpEeiciGa8gosowPPLz7r
h3mP/uCYcctT39bnueYiBmzrNlBnCIxhfZk7yVEeRWIFFe1aaYfdqBSYVMgLdrriOuzjK70yiDGd
47MkJMnRNe4q4ayXOPnqhYsRTCLr/CQe985sMRZMj+Me/Ti7uLchRZQVP74Uy1D7cJYwpTMCIhLI
HEbAk8vu4xvzP7JvKP2Cv9m7k+df7ds887pvYz4gipgZs6l+259/7NsYI6Fj0QJH+8eu+V4uiE4Y
XDqT5IO9+93GjRiCGQt8mT+hrB+YpcjwoZ+qE76RIYOPgYRRtct9/U2fxrOa3iu4su/VWr1PyDKI
rxcS9aKbHO5o1EWteSTw/sXbyijSbtuBlqFfow9jg+dQ1O2RlapJtiKGOAbkpzWUAwbAwGhFJWTO
1xYWwmEj3PSCkct/hH9KNuN+s55E+/LU/6IS4KnXFWWBo0SmAv4JexIzNdbGayWAWBw9jWdZzO/e
FQIHki+fMI/ZZItKk+vrFQuSL11CGol/EoA/dMWSTII360mODBHxsG4l8J9GuM03erueYAxkXot3
/CRvaRuDOO+ryL5qEyVyg6oasuW4NbMObIcy69PaHkfXCDQ7hDo2MNV+UIr5k8Mt/yox3XSFIWPB
YWqrqb/QNluJsjQ3JaEYftJH0z7K0/5UpPDLjEI5RiXGtYxmn9+X+d2UG1dLU2jbJNbbK6FWn7Q5
Vn0L1Ad6UtUHWrnOheGnpXbKDv5pKb29rhM/otXuqk6XM8Q/xJnkdy76x4CLbbWCXzeQ6E5fcVYi
mmGgkAxE51qadVoVNPnkXjX96GyyYgCQeAATm7OtbdGB5/1+iApnM1luVh/RxRSKT0BAsYKDR9PI
0jtdWxdEKaZ0cjxH1XdKbrLxC6T11l0GHuW/yJw/75Peb++T193/nIg+af/6hsnnXt8wQlUBGDjM
eP4yoWQ7Z/iMT/ybXezt/NslLZBtHNAO0OzDtfH7O2b/AQARzLZFaXyQf3/kRkkb/eeXTCYVWlhg
8drCmJUDqrcvmea2s11ayETEnNmbyl6KXaYXMPk6b1q1/ezUPsJJe62KiYYoo/H7ajFmUosQwtzA
u1qunSrTzxT+y9rBqAJa4wPbnkdvq/a5roIyVnrjUTHj8Yh2cx1+ovPqhg9uWptnZenVmj+AfkaX
oiBpid1mOk4GU/1cJpG+GdWyIG7dgIFMbFEwdwvizZaoZLjvycWsVMN+GLXkOYsN59HtcvUeG8Z0
UmTAokICmo8g+ky39VBxFygStwoco1C/dlr8SN+lPrVDpE51J/IgzxZSX/s6HJ57061PjR6Wq5Hi
y2xsJTomV0c/0cYOMU1W5S3y2CUit5nztmb7EIN3pHbD8tAViS1WkWWh6wU98qyWVnXSL7G2N9zS
KgNz6ezqYomG4gu82TbzE3uGV9nUbWWvZkPv+VlbbXlGzM0wrZBTA/g2IE2Ox/OS9lclEMKjBA3R
hTmp1WfLbi2SvttiPjcne9buB1Ap3WMS2UZ0UrvkBo3u0qDwAb6LIjmNrkwYkCUXGWKr9JYE5p3X
0uF6SvPIEXdAPImGKAZysYQVGcO20hFBoe0RqWaewRnS9I1Lro67j+cl9ozATtVaZwZHIcrcYvQd
p0xuaPQ7x0RSL//CAX2aPDeiFV+7Q37Js6jmJoni7lucyfdftt/jTVZP3dO7X6wPVozL/qWZr17a
PufR5+l/Ry9C/p//r7/5p6HjZq5e/s//evpSJBCT2q5Jnjv51v9k9pDezL8/oa+fRdf9+qHX7YOu
E7JUbuIQrQ4n9I8DGvMIXlJ0K/q35GWO9Td3dWa2VImEIfD8WysqSB9cY3i9Dj0sLvivP4OLb8IF
fnzffiZ//vp/yr64EKQmtOTuysjdN0f0oSFFawte7MGs8heBQxKamZJyO95XXt0wQXB6epujI46K
ZMFLBZWhErMfG3b4MBtu+JJNVrENS8DliMRyMKm4ARrAy2RyDTKovuICumLBd0GrpMOuccdqGxMC
niU4JPQ+O3OcuAz6SSOnPgsvGyt/bGR4eGz0UNrpITFuf84sxOujjBoPxextF1X9HIW5Fiy1EKsa
egYjsbpbEfD05IpsDV+0PSoj5zZzdQ7xBcay5RACVujGsQNWMGgnY9XxJ/HDDDJ9GxYWQM8WupbR
M/WpOiXQU0UEI6zYwkzstdL1R6BtZt8ZU9QWybjRYwthmt5XqwnANddgRlazMW3bikmVK5jZ1A3Q
+hnM9ibOixOQeM9c10/tTL/ua2snMj3xq756CRkt8BNIV7FRFpu0TyZ6HNV832rmtKpbcB/N2J3U
84yPrI9w2MH5c8kEpsfs6Rgbmls6AyGFtkP0l8ptMPdWljJ/cUrlVFWGy1rVvtTlcNemmE+iqOfm
7Hjr0ezvCtFeqK2XrkDcPia685QRfsWlcToJBzLs22g6Igxw9Ps4Ls6bXNmEOl8f3cqlHg9bLzIV
7t/leiq7NBiEcszP+nKEJEJ6gPcyAKb0h1iPfasdj6NUOYpwDmhd9ZKk4mqc+wF/HZxB7jit31tN
FBQKtlUP84OfW4K7/jjfTwbln9c8xYqX+RGtAyZyNusMALWPLPOrCMV5HqNRjMm1/xekLv9+sgGp
O/7N7pQgx5//uj3Jp35sT3A86Hx/Y0W/U/cReKxTW9AYfO0x/tidpKYZZ7RtH7il7y6kPMGNBJOK
d+Cdfmh7Us2/bE90Ek2HrZPCB40Y3+ltcUOqUe42Qlf24BbSPTU2GUaBWcvtR8yd4z4PqnIubCxU
urgDK3NtRvGNFhsBjZnJH5T8rECIbJi8Rb1OWwc+8aUV5eNRnKiaL+JIw0amHtsV6uxRIgI1sJtI
uLLAKZsLsi2eY3CCpjM+NcNMuuOiJX4OclBhrLXmjv+cLM6xJRdoVyj8mSD00O5i+U5N9TSznrmz
3ceoyPxQLvUQyYyPTiwK3ExpfavWIn+QL4empRd6OrAb8doMmr0us/m0l+9TxiAW3ykbTKi8iCYx
USNYl8xO96N8Ezlu13AAFUqfkURC99KTb23N69vrTXFu1OHoN7zaRWzZq5GXnRTfFkV5+FSbsqfY
Aj3VtenEbNs7JQzXo2Tgiykn5qPPn5JxvnFNUSMWNqNTenievdElET+cWmCtwDvzKmbLpnFK32P2
giqf2+0yjpHyskzuuE4kko17jW0H3sx+vcosFTB1rcoWsHZoB2s0hqdDi7gZ+/r6sOD/4fFnHsv8
N6919/LUlO0v3msee32vYQJS72m0jeglvXutmXXJ6Gckl4RDHVAW36sOJq8OGT5MpqRvQs4OXvsC
ULbYz3kLGYbxPxCK9lOV8duqQ16M3lQdcvZKy8rC244GmJ6X+9OdJUx7N4bylJwAA1+m7agMhFN0
EYkpXoayY0HUgXhS+Iu7nBt27XH+IsLw3IiTvW/2RW93a6VWycpxEmMzlWQ55mWarESbrcdmWU9Z
sy/LGodk1Y/qLuVaE1CLPRMqxAnlaBf2ZFy7BFkktsHIyupWXSmO2fM+jYVzxH0lEFV9jpplm0zk
qDr6bky6mwFbGKqB4zAqd0k7b8Ney8HZmmcGhjOtxlc70c1vusDTixezjq/GLL/Ux5smu65Hlb5z
e1Y35Y4h3kMzpxdtlT5EYUbMj/vIORdhW0+falRR/tQnp52+IGFQxImS5Z+jDESIm4/3te5+noq4
286SHGbGVr2y7HzXHqhi3/hikMYmyRzzcq2kHwGHTAVI1mvWGFCsuUGTTP+XvDNbblvJ0vWrOPqe
OzAQ00V3xOEka7Ily/MNgpZoACTmkcDT95egaIkUtrtkMOKgdlXUELsoJsFk5sqVa/0DdWNUyzQt
9M4jbSTfKZ4v3zmVan6yA/+2NlL9Uqlje+b4dr1wR2vrbNz41zl8SK2W7XmJLHGsVMZtUrX3jTNt
rT94axm7C2v8TYu0sxRD0GJD+3ydNu/tXLmyNun6Yoxw+edRZefnqZ8nREQ/nSdeBgCmqKNSiLHy
3zFPGUrlPeX6ms6iESnqwqxGWHo0Y1Srm02ifVjrRRNdbsog1GaYoOAmpkd5m4CO7k28xsR1nnq/
kl4XYZXJt9Aeo3eIQlnOZ5fFuJlY0aZ++x8RaThwfxtpVl2tSGHusA80Qk+HmiH1519qX/sCJMw8
+txUAJE3F0oW3D2eMghhfUhdktfoH4oB96FGUP3QVwfavVNeeVUJUuYK9yzSiPsN+BPqkODB0TKF
JniYQCSR05Q2HZZLE8Nx6yEMJT85T8swkxeWvW60yWZUSuuv2PWOkvONpxpC6w8mu/1FZc0L8nvh
Sgvbk/Wz16+Xf2SPxOLY+O2SKledhxdv268pziG0FxX4e+P2+OL42K8p3Dk1ytqywF0/Osju19Tv
cUOAYhXONKQa0G94zeHFcz1bUaKoDVgW3SaJYjtGJsrR2aXIY1DNnM9XcPMpUEHkb9zlNkyst+D/
BfZHwIAcRSCCEGr2aJyMoIffb+w05kJLPbywJpkxpik9qjjP7Ej1rQ+gPrX1u9evsH/DK81vW2x3
lfcz78h8nvXYhCAomAOyC2qzgJdJip4Wj0BMUFJ5BOYTdZ4WD/YM6BPv0M6/ghHJEshlUfrlPfTu
XgWM6Eh7AF4IuoCgU5H38GjPbzNw+CK8wZPoKlkbNbRMNbXH9cT28ytjA3kf8a/iEgUAOtmgnyml
mrjt4ViWkwwJa8xtE/kJijCVOdPX3MmlqgKMM9VLlaN22qT2SAcpYJILbVRw/Z6abou34Ua3Zuko
cL5YhZTcQlWhRS88XXzh7lJj82IKvxeJxsnIwgGmqOO5jiWMpvnIL0iOd2ZEZe1PM1Pz/a/5dpOl
aFhsxnevX6z/zHBIfPj7cPgxenjoWM68Zx8LuYWTvz8y4lGMe1rNYm1qYN1o8e3NtPerGYdPmHla
ZyIvqolPALlXxUJVxLpDehREeWEZINCa6JEdxUIDmEedO0F85YeWUt7nIGfc+7DcpPFUKpzowkF2
JbzaVtWdnoc69f/tuNAmgDXi0RWysRXCD9L2xqUsKU3zchxM4ty61/ztaFrjYNmUwRxEnz3z8kqf
ZtTpqLQbwdu1WZxnsv3RofVytm5oLAYAueXPcWC1GjQ85xY+H/SsWKU5N6upbxrXWxnH2onvZLRF
MGnyJnUu+H3bbCvLZ69fzP+GkZdj9jcrNV2WqzRbdaxW3rdfreJ4pjj9qJJ4cO+Ely/omawXXeg0
P1d3gM3PXRDpZzrS7Xv2uSC6z/zfoq29u3W+KvyKyH+4Wg2dXpyEWwXafaQW4mR/Bm+oI6NyQBqV
WLgmEnzyxh6VF2msZ/Ikbw/kMhD0vqzx5PQa8yV3ZuUjjEXT2k9vi2JboMpFl4j7wwhHG3gs9Whi
qs14onhUxpWt/pAkIUoloG60hiqMLJfmmZOsC8rL5W2JgY5um1dreBdkqnPTV25xs9Amo7ox5kop
XXg823y9ESWi0HvAq6Xh5hqtP9ayg06tphuzWLatc9r3EPYTgD78p54kVX6naeVZFqJEts6KGI1l
Kbv0knTz0WyqbFb4EhbgMAFKpCk2Sjgr9My9GCNtFE2bTaQgUWbDQNArrXjv67IC3Ci/CSFleBNb
c6z0Ssmd6MzZem75B3emf2bQ55rx91vpy/LHMnOXHTuJt+13EpZSsAux+1bYGzs80D6NUbChlzFr
ETANUaTZR/0WxQkcBJIV9x5Qzk+XKmTFwAg9Fw58RQqsCdzGU9gXlyrBX5RJioRmL8piRxtJ96vQ
qsvt5Tg24usY/XIsasfgOR+QRDcw6gOiV5v1dprRVPrsVfFVnUTKhVoa8tvxxtRR5Nt6C7kZqRdo
sH1ned5VI7s+j231QqqoBAQxZsgy7gSXKsQfSDuJtLAaLKkAYmRTWvL1jbOuyrM00v13vmrl5w48
75nmoqSu+IE7w8xYe5dknnyZxFt6oLLtsQ1t3KTOw9JIzgOl9JPPuZwb1VzYWn/YGkatzzPX9b2Z
x8+CfDT6izMUzOs1PhVSCkNSEMSVliwOAQ/iuB2M/yBl/yduCK5dv98Q2er+5X5o37XfD20xAVVf
9RE08SytV9EiN0FSgGSSW7+S51uCOgPXfoWA/2iNsj9bRJ2BugBJfbuLXrEfuooMgDksFf4Au5UN
eLgf1qWeboxRNL5MfdnWl2ES+qxDVfKoHGhepk3Gaqg5XwM/lNeoh3uWG0yi2pDzL/G6caBUbRJT
XiiBLnP8EldeVf7+Z66n3wJ7vhBe/4bAze/zFGMVrFLpLrEABNyRYtVTck1ZixK1RN3q18LZh1ku
mGQvNLhoVqLDKspa+zWF5iM0EkQfqQvsXnrFsjpSYRVhlmo7CbbKTRGApFDmf56vqEVNA6jaoMES
qAoJdRC/3USqCst0A5InREYFHYFq4WVxtJDKzWptm/Z84yX6Te2kqPJl4+hd7SJYg+PqO+zxpLf5
1nbvNyPrqtpo/lmceuUceYLxJHacb35TBQvbtaWZpGXZZxtR6bNGMfz3Af98EaSY2q+3RkoPXfbP
ZQnBoLpuKN7aAZXvkYq3hb1NqtsgzetpZKjZZNzUn6PY5eM1+0px/TFuUoIIsF0/RGSIC1WP0cPJ
NZruiRdfSE74HtKjPC0dPZyg0HOtQTFc6GGtTrY1uqgSjoOVA75uWm63I/U7ThWqc1c1evZt5KjS
5sLIUUKlRK3W37Y+ZlgKPMOJEzbYSWdSCtqoyN5Bh+b9Cc4vLrABgAsyPbSt/cOy7GhamPKHLNHU
23hrhlN3VBZnYyCA86ZQ1Q96UGoXYVrqizIrimUKHhDBIj2cGQkWfPxS+SIdl+7s9Tv43+4qAfPk
9+EeaYWqQ+Krfd8+4I/FHRbEDNDmFunyLODDZIEhSCoPe09o0nAB2W9OkeiYuP2AntFNrsfPcqBd
wEcyW+DkxDnxqjLg4WVCbE7K3pDCFFlGyVU+bmEhlWhEpPDGZZ5n43trqyvSwrDdtTapN3YMlQHj
2fDbFpgb+JkYOUP/bBsoYTR12j8de/Z7V4tK4T2E+ZD2B3zTf2bgJ9f8TWbt+RvvpXQcGkRPQZ8r
qigrS1wEhfrQc1KqMGQlibCAL+w035/WFaBN+pScFXvB7qeg395eRRUEHaIdnPoVQR/jkoPkWtSX
Na7Q4HpRH8IJSRHJ97NbqueXkpuUzvbKAu3nzhMjowpYAhc4D9ZO8jmlPWdeZepI2s45HKo58Ij8
O111qZnD8InHn5Qkb+7ltQXVo1EqBTKVPI6U6ixwN9Cb1O+B4t7Wge5O7Bzj+aDwplVcXGuZNZck
F9Ry9tkxk6/OJr3y9OSz19TTtVV9sGvzS2JqF3Va3Usb/YYqQDAZ2cV1yRkFiEH7yp36fCuZl9o4
/EGb8GseFNHEs+scKn9+FW7BPwbhQo1hqUCv/VqE9Y3q0UHF8RtUkaXNcj+4AFv9ad1Yt5aTXwW1
cykjJmBV5oOBhgAX7i+hU87VJvoZb6Vpoo+vzbw8l8L6Ntfy2y0mzuOmuZHteOJs8FcclTlKdUpz
sY0jAKMIN+F/fiObGDRXG+ms1tZfqgg0texIuC5I2rsqlD+V6eaTvhldRZF9NZLTb1bmf6hGoB3W
CSwijF8v68i7HelYHY0lyFRZEQkBXHsCJ/9DPvbfN2ZEzdT+HpTmdz+rgpkXYpaILaLD2qXI6v8Y
hcGlnyvvslw5DwP/EkWWm7LKPoMlv063KiCMxp0mqfS5ibmJh+k5RkhnW0WZV56Jkas7UzPji5Yk
VxgA3AFwn+aIECnxaImw+iQo/CtfA7qXZ9Z1va4/AYtZyLFxETa1JVIBpM7D5AMx97pY1/Pt2Mom
3iYJplI+/uYlLoWN0rsqLPmBKz9ywDKd6Tg13vmMG41oyvujcmYj5qGO7HP66QsQqHNKerxPK6Wp
ZMhnQC7v8sJ+wIziUyXJVznK55MErYDEDNfzJFK/4zgQT1xjdGnbzGxBn3kWoaHrWenK4+TP4hEi
tM4stIrbpAwvfvph0Ux0uWCl5dpyg0L0JOK1urTfI2J/GW1x/I11+ypVYZ1uvPWtul5/dklHHKlR
5sj9yJNNWPBjScZVtI2TheU1yxjBX0oq6XoaOsKgt4a4Z21zkPa+4k4xoV+qdPYJ3tJPdB7iOcZm
nzfYg4lSuz9z8vVoYtnKXFEQ7KhHl14zxkZz/SPOWUxbcwy4Jvdn0hoqbercyaAKJiPot8g9JJeo
UH/WPPU+cJNgMq7tySbxLhrVrRYWFl0g/spzOx59c8BR25Z6qUJbwM3oLgMyCS5gWbjFRwuhvUpX
bpxxcu6b4c2m0D6aCUsPbV0K9td6WaBvoGK0lTmqSrVKeRerzkWkuGeonJEisktyO3uLNP/cqtYX
ZmBfFIgnu01yrjTBWYVGi6W7n0Kj5A/1zdk40t5rVjI3I5B7tRBkLCAcg0NelZXPK865HdiX68C8
HZXA9jikrxMNfpxvjNEHNLUbVXOvI1h+hj6+s4zyItLkG2MELdQLr4Kq/Dgy4pRPyqTzTBsjYg0z
Q3PMn6mSLxvUXyZ+nCUzDAHKebpeP4Cp1S6cwFLnZMbX6han5dv/iNyL2+fvTsgwCruu2rxrn3nJ
gH1QfqLbtbtOP8u8hBigRV5GC43jsHVufJZ5IT3EzQhvG9FI4zK1vxaJzEtABVHvlYSU26uaDq0E
70H1iboAPWAKAagICoOMwwMSt1lrbclFcRk3XlmEU2JcZp1rqapd5wWOuoitRnNDByiYbht5gaC1
MbPJBi4DBQpvFFvp3NdyAeWhHOULwq1TbesPW1Wv50pdx+eaAmXdirPtzAT191WRKmWRG1qDq12d
vy0dKX3b+PH2sjKzZF5vw/GFrzrBzG0Mn9prqF8gf1lcwE9IziMnWNle/t7ayuEF9ujOGeD99H2j
jst5iMjFwqvKdCEFZYKgeIXDHzWmyzyLi4myVeR3gbR1br0NFNuRo5uM4jaXJDXq242/Tf0Hs+CW
9inkMhpMvSQOtIWSIX9iTRD6/PgfsRd+20z+0rIPWPeHmH/u/U97AVomShHIZO3U2p5ni7jj6SDo
0Bl+oU8ICR9HHnbKo+8uOdx+L4z/grlP4XTcUu8EYe8V2SIKFQfZYnsNodrLEyA3R5W4rSE8yxYb
HyClhYvPJRQE2VtgVNZcFJuKQypy8cVVkh9B1DxYdfHZcwxPWIysJ06cvJfQoR2HsTbx1rY6TSkM
nMk1qPsiKy9rw64vdEqoXzLVfshj1zjPRyDTXVon61gO5l6ZOxPHMt2zkh7aYl2pGwRgHf3Midfq
gm++phFhcArq6hWV3ksPmcaJo9nXmzL5DATue1KWdwbHpReHD35jzAIH2rrjwuxvZOdDEzQ/KzC/
bqqhj+GtP7klsL26AYda5PXbwE8u13gIN7nWzGw1WuW6ifywHX2V7OQjlMQbqzaX3sZqpiMnvqLt
/TFaq9/XxvqL5FXft0Z0F5kep7wmrYpRSmOQDMHPvUmmjy/kAFWCOCh/jLFymUKEj3HYxooyFqaU
Eu6UpaTDgJdQyUhb60phYrm2E47ZfKuvZ2Q4lK+j+jpI4jV9d6DIXmuDuUHDCcFU/6wKMe7CGMSe
IeZo3KKfUVxUwkxzI2w1JWGwmQurTa6O+qQS9pupuc3fbYQlZ1zV8QKY8HbqScIcxgObZOLhqSml
eR4IW0/EBDaUsRHoz0bjz5TJPlfb0psoUXXuYQtKonORpk1IHru+Uh3zqnQre+rjJorGh75QZeSb
ghKp4UIAEtVE/w6Y+aNq19YiBrqIBtU7J/ZuHTzUw3cZks9nNXjHyCiuJKpA6Tie2r7yroAVMXVB
SFogJbXGuSiEoD4ISpUSjr7OJjXIynEWvV+DtNyCuEQh7pOmIOwGErNOpXJigM3UwGhin3bjklpg
xKHcY12STX0pQlMkJkWe1qA84RiJ5WjOagECjQQc1EkBhtJPy+c6WNE4MZtpoWVchuy1tShH2/eO
XkIaNd3lWi3TCeJt0A/qxhpNQlwhx41iLuNNU5ffNk2xOZdRbFn6m0VUtnZaQRP4k/+I0Mq99e/T
jG8r34+qN9erB+++ywsLDPFTjNWo9CDqL2MRftzqEgaQsuj+PqELn/INEpHnNuXPYyy4CIpHAuxF
ZeZ1FCmF6H/U7YKuL0yk+TyyHiFD//xCDn4wKDi5N1d5ZBbamebmFG0yh4y5NC4MO7tVhDSILjRC
ZP0O2+D5yMWEaouKSIiaCBqEX2uE6TRURgJ9s9gI1RFt8zNGhSQQciSu4eFxYiyAqp5H6JXYQrhE
R8GEQgBqIQZahLJZBVPCw4WL3kkWxhhAZURMaVs7c2jHNwQnVONsqAbVyJyh+JAAoPDvEJd/50Tb
M38k3+p59KnUtBrIj/lDDbxbxBJJqT3lRs/da1/d5LOoqjZnitPMinyNRESDO2pmpdjZIKE+iQo/
WfjC3kAF2btwYulGbkKE1+0agPUYSlWyrT/VSKfPlMSn/oAen6qmZyDRM+49ym02iqUpbeX7kRF8
qHL/ZxGMbwwb7nTBzbL0yveySsqlF95P1/Svy0CJrgJu/YWYzLHn3YWRgn5olllTmATJFGG9D0Gj
v9VktOndcYIzJwFASb5s8Rmelq65kD3sXeIm12eat35LoDKm67Vy427LT3VdjThavPPRFhXzTFtv
IX1RiODcqpL8Lae+28zLOsrHF4FeEzmnjYX7yIUWhaX63q1HqL8nZaNA7HLhXhhFSRs9p8z3Pdfc
UlA7MKtpZvnakM7xNCpuHd/F3abUxtxQ/yB+/P+p9T32oTrJl78IAeLVln/4MXrB0PyX/mifH3UP
9PdszueJHXFFdO0OAlb7UC2X9Hdj+EuY9sUDVNExqCpITcSj3bVItN79KHQeXx5Z1J6FCzlZ2C9V
aj7w2ST93TT8/hu+ZLq+HOfvv4Fodx3mt4Bz/mAmGOfZVOCkQUxGg0k0yXZF1KOpMEm0SI8RlRKo
nt0nDnAqyMxfvSgOp0JHMgOtq704y4tVQXeae/TjPLUAvmEuCm4WvWcCcC2K2GMOcihCQlHxYFFo
CP/TmxGUAHFtF1jGYU7Fn0SKw0UBNhPSARkDEB4UJkWP+GAq1L+gTNBooB4iulTiWjnMqTguJv0r
QfN4KuCP0mrB6aglkh6vCsGCx2KbmtIO/0c5Z5hTcVxL+JOpQN8JLMq+vXQ8FWS7Y1gNYLeMtrE5
1Kip736jJ+mFP5kK2lw4g3BeUi+EAfRig7BoKCNCNN61fwe6KoSKaM+wiVRMW7zhFEHxAUbmi6kY
Q2JiHlqFr1bAfZAbRGhL9JwKHTvVXRN1h2w8iJlIXcEWEwKqYpJanPAg50EwgnrOA5kkyRP0WI5J
ASQSEfUw0yStgthmoKxM5BzuSdo/UAADkRWoDLCuhHuB+KpHUwGgnFoqMNTW7W2Xxgww0zzF7uAA
xVCOTl/7ux/HTIWqM6rYkgn25dEwZ5AbxEDCqucGUf/C/g/sHmiJPQLoYFUgA43kODLLiOg8IvsG
ORXCtaXnVAifaTo8FjUJmljtVetgKpgqcq8xImVtW+7xwBreBhFa2T2nggsGoGxYxQB4SLpFM+Ro
KnBHoT3GBnrk+Q1yUZj9F4WBkgNyU2grthVVgZA7mAngTBKSceyNX/zrQU6F1v8qxvoXZGFxH7Me
TQgOpoKGHEArJDGwKnjkJQ1yKoSRac/9YQCOROwL5jTYiJ30x9FUQDlB9hVtUOBn3ODbTxxeqDD6
hwpWBckEBnKPGNLjpBvmGZRrDlLB1NUIKQOdCrX/BmEDUNNk/SOw1AbGo1gBr542ikSeyeIZ8FTo
p5gKwQyEKUW9oq1GvJwK+hVARxWpdaEe7KroX7Yx0KMG2Ay4ALKZ+NlfTAXaQjuGvSh5DjNk9o8T
9CYxTABZgTi3cFZ7mXOjYcJq4W6+hwwPcyp2taQ+JRthrI1fj/XY3XhR6AY9LTYObjpYb+7cfoY5
Ff1LNqRXOO1BzCT1bvW1jzaH9BcdAe7tiFyJlOJR5nt4B+njsdZnVWh/6UyFuIPzv4JLdzQVYgMR
SzHdoScPUGk3+cObCqP/qoBZgIE8Eh9AIJGYelHIgyiAqg3IBNVEtWG4TTEh89Az0wTxydInVgBM
E0o+x2GT/giFPIToxtKgN4iwQOg5FRSwCBL86o/yMpxJB0k3/UGSUFIvOkJtBWuoh2n/Wh4NdBhZ
JFYt8aarlidiKueHtSPr7o7v4cWKFzZlr+9/kHRTwoak/6SGcbQquIU9cUwHe4IIbYCeG8T4S2gJ
WEhOAq/C8vvlBkFjADAXtP5W8mCoq0LtX+EV/GGSbokmYGfdX4H4COwCuZ22USTKOoNMscanCJuC
fC34BKJj+vIEgbsNT44mCJicRw7oMKei/wahrGnCWoWauOPCdqRYQrdVIBSF9LKwDhrmVPS/oFO2
wakamQWhYtW2AA+ipmD/igRr2PiS8S6C9cm6mQcozsCK8Ip8rMkcTAQ8HargCGfTD6L8P9is+3Gt
9pwKlI5BTGC20qbVL/Ir+EqUt3bajwNun/ev2WANwc9NxPzFcD9MNREOYusgPzhwgOK4/11M+8tC
jQVlvH2H42hV8DrVCu4mQh5WVLyHGjP738VINQ2aoSSaOvUbEqyjqcChRFDpfiErhjoVZv8SlvBO
gYBIWV/Y/b7EVYhrKRfXQcNLxv3vYeIUZeErTzrvB4eHjLssstkKVoRtP2CoCbfef0GY4DRRrxSg
CZqArZbPwVSImiY3k12MGC7kSOt/dphC+3/MtYL+HyK1oht/NBMiBQWqiWz3kCFHWv+rB70/wHYU
cDXomeOWyXwwFcJIHAlVhDromQlzxYGeHVr//UFARICQhJqeWNfZASZvjGEkDNQWxjzcMkX/Y5Sv
KuqZKu6tmLu8RKzqIpTwCm0ilImGC+nW+p8fBuJoCGuzNbRWgPJgd8hcTcTlBIL+vpwzyNuoAFXy
YH2uHpR2RdUWUCqi9DuTx4OpANrOMWoBWxx251zrX7ni+OAySqWG5KkFTBwdH8hY0zIHydnKqAva
+zBrFMI+s+eqIKcQMlAdCGZChAnIyHrMqwbbNzf616xY+khliYs3h6hodh2tB2HWgA75oFMJ4Vfc
cy0gyatTkaK7g1SDCJdH00DLUBRpAKg9JuMD3RZCzaX3VJBKwxWEiCkMwYQ68UGwpHYH0IQN8uhZ
NdTa9mPo6nNuGGDaqcOgh46Vp7DvPZoKihPQoYDikW1wjoqOCJM/vD6YUFDvuSq4igJRRd50h95/
ASppNxDZ5yOid7BMByHO2nMqRK6NuLEwTEIhBmzu0aqgeIHYTCs527ZOh7kk+qcSHaW5o0CB9BOp
hEDiPSJOBjkVQiii55KgNSqKk6hc7OSHjmMm3GOI7W2Bf7jJRP8ggZkhykf0homYXbh+iC8wCalO
CKEOETAHGi8FiLLniqAXSITg7CDNbqkvR0EC4gtwM7TbcGsE0z7YXqDRP06wKgCW8ZPvZLhfsD1A
mwgrS1P8kbiv77bj8E5Rc3e890so6H3xi//KGI5WhUCmUfjeo60Ge4qap4gVUAXRbCNuosj/8uIh
6B5wpUD0/lIwHOTpYZ4i48a/WXSH8YvvgnCLxs9zYthQ00yhrd0zbIo0k1sYcv8tmeNFmskGIaHg
IG3RisNNrx4LrH1ihYkYJ+ufOgTKuIIweBQruJlT/6eMSUNwwMyXViu+96oQ1wrguI+aJFQEjzJN
WoVkFPzRoPlQVv9SJo0uvifIy87ClQKuBhoI62bHwh7q3VzYu/ZcE0DwqPIDwhvvNWoOlgR6oEKL
Dlgald8dWHGQx4d1ijYY+RP/AqJttA4MR7uDqRAvAnnfrZqhHh+YdvZfFEKTX1i+ilJmF+6MEp7A
/aND8NgmG+aq6J9q0hwVPY0n28mjVSHKeORfBj5Iezr6MKei/+2cC4jQeqNjToKFNAPr7ChWUPbF
WQi/wX2nbJhT0T/rFkaNZE8YLJo7f66jqaCmw8FCIVy4Q+5qW8Ociv5ZN4QnVKElSKKA8egCseUO
VgWEKQCZws+JO8hwISWiPs9P1CfTFIU8DNH4riRRu1rEwUxg46OLJtAecjXUrMI6SdkGoAQFm79B
s6P8BQGbJtDTATPM/XGKBIt4SLsc+j1Q1Jf3D6DLVK5YNS3fdrBXMXZ47w0i9N5A2I01fnZxRhx3
B+kIoIwM/Ri26WP3cIir4qW745/wocg14bU88+06iBUkm1zNERR9zEUHmmy29oK9wyZ3LSFbhG5o
ewM/OkAgAUGk5ZWnsDrMVdE/w6Iso1PDQ073F030YFXQ/0DEA/WKQbdAOAJ7hwpyTU4I5BCBXwp4
2XEnCNQV9qODB3FzS+o9FURFGLPCHBNVBtEoPdofcI/Bd3NP++WwIRKZwdX9Wwn8nqGCDKqVFkYd
cid/dzQVpOWoQCF8tL+DtJP/L03Fv/BHv9S7p67nP7Ti3t4qaxW1d5rV/+cf7PPLlwM8E63eaXcf
/OnHOl7tBt9pW4t//p/lA75iMy/LU+8+V9of/Nmr+wXQftTj+x+/48tPP/iw/Rfb/59vvVW6TO/d
un2hfnzSd8sAjfD/5+VdBoTcEfcy3OKj//u/Dp/12Zb47eBhtFnuxzl/+O//QqQGkKVC9e/pi/7h
2JPV/WaV7gd6NjgH7QkG9/N0GXj7oZ4Nz+Y9wfAhhqL7gZ4NTtjtP7jnvLlj+NV+rGfjE8v6j+8X
qzfzZZq7+8GefQBRvv8HpFHVNTlcanqPPV2mfvfUc084xehl15oUooknGDzL9sM8zbiADvQf2vXi
eFV1bFWh1nWK4bOlE+1Hevbwp9irU39Zdwx9in069VfLtFrmnb/pKfbqFOfrjmc/xTadRnhohlUU
PXR8wCm26ZRt+uYLruUd459iq86WmyjvWpKn2Kmz6MHpCJBCBqD3cp9FheMvO/aqqLf2Hn2xTL0f
y8LP92M9bafxKTbrwvP9IEq7JucUu3WRrlY/orQjvgvkT+/ZOWO9u0XXw59iu56ly7Br3k+xX9+u
wnAVd3hBy+Lq1Hti3kZF1nnwCXZm/9GLHz+WaUekERLrvUc/z5h2bz/Q03oXzLn+g+fL7L4jzAid
mN6DXyzvN1lXpidkYnuPfrkMlz9W9/uRnk3MKXYqoz94deR2Tfwptuqlh9F859ycYqteRtG96/Hv
rvNJsBp6z/7V8v7NbeG9uSGl7Ag4wgX2BJ+x6Rr6FFv2arlZvYl+vsnd1ZsvRM2O80ogbfp/hdWb
u2JVdNzUhFRZ/+G98D7yO44TwYXpP3rdtUCFbmvvoa+XbhgFq64nP8XuvV6mmbv0/f2TPgUHQUI/
wdOneddZJQgW/Qe/v1p1pa2i3dB/8NWqs24g+BD9Byd5Wr0hMnTsJuFB0/8DojT1OqOmEHo9wfBV
111H+B/0H7tI066bmuDu9R78nUcU8FcdyZlxis36Lvrhrzp+U6Hr3f/ZozRYdsQBQcfoPfh7P8jy
1cN+pKcwICDV/UfPuRu/+bj0OuKM0Cft/QE3ZMUc4Z2Zq2C+9v+ALrNXVHJPMjQ1X5684wQXZIL+
jx75HcUD4cVwgqHjjqcWuhG9h/6wDLJVvR/oaT0Kicr+g68eiL5dOZPgLJxi+O6CilD6OcHoYSnO
j/1Qz+bmFHv1g3ffNfQpdumH6L5rJZ5if36IstWy6JiSU+zQu3uKZB1jn2J33rmr9EeRdu1+AXXt
vVruPI6kjn0kwKP9B8/fXEWF13HiCeT2CYanrhp2jX6KXXqXr1Zdu0jwqU7x6OWq89FPsUfvKu9n
x4K0TrFJP0YPD/sJeAotAjXXe1I+pkv6HllHeBFItN7Df1n+WHKZ2Y/07OFPsVG/LB9W4cvBW7jU
CR49W3VUl1oA0ikGF/WNruSohfWc4AMYu+rITVsuS//hPb+r94wf7/6n7tF7pjMRdf6sp9inX1LP
cV9u1BYs0ntavq18n9bK9erBu+/KTlscxv/xKV1AgV+Qkpfwgb1jd9fbDuER4i/uRVvsf/4XAAD/
/w==</cx:binary>
              </cx:geoCache>
            </cx:geography>
          </cx:layoutPr>
          <cx:valueColors>
            <cx:minColor>
              <a:schemeClr val="accent3">
                <a:lumMod val="20000"/>
                <a:lumOff val="80000"/>
              </a:schemeClr>
            </cx:minColor>
            <cx:midColor>
              <a:schemeClr val="accent6">
                <a:lumMod val="50000"/>
                <a:lumOff val="50000"/>
              </a:schemeClr>
            </cx:midColor>
            <cx:maxColor>
              <a:schemeClr val="accent2">
                <a:lumMod val="50000"/>
              </a:schemeClr>
            </cx:maxColor>
          </cx:valueColors>
          <cx:valueColorPositions count="3"/>
        </cx:series>
      </cx:plotAreaRegion>
    </cx:plotArea>
    <cx:legend pos="r" align="min" overlay="0"/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pPr/>
              <a:t>9/30/2020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pPr/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882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15453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325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76362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46219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6233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9488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976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7981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02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487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38987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4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6490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780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0824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3646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325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693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45329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81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3137991" y="1193277"/>
            <a:ext cx="6296026" cy="18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81191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045112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97887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634237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0615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05128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5601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9915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9037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xmlns="" val="8942905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17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9326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xmlns="" val="4034028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0922583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xmlns="" val="2911004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067717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95370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09155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726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8424852" y="46187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2250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Optional Tagline Goes Here | mn.gov/websiteurl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gray">
          <a:xfrm>
            <a:off x="8424852" y="367741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0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99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820" r:id="rId10"/>
    <p:sldLayoutId id="2147483821" r:id="rId11"/>
    <p:sldLayoutId id="2147483822" r:id="rId12"/>
    <p:sldLayoutId id="2147483823" r:id="rId13"/>
    <p:sldLayoutId id="2147483738" r:id="rId14"/>
    <p:sldLayoutId id="2147483739" r:id="rId15"/>
    <p:sldLayoutId id="2147483780" r:id="rId16"/>
    <p:sldLayoutId id="2147483773" r:id="rId17"/>
    <p:sldLayoutId id="2147483800" r:id="rId18"/>
    <p:sldLayoutId id="2147483688" r:id="rId19"/>
    <p:sldLayoutId id="2147483801" r:id="rId20"/>
    <p:sldLayoutId id="2147483802" r:id="rId21"/>
    <p:sldLayoutId id="2147483803" r:id="rId22"/>
    <p:sldLayoutId id="2147483744" r:id="rId23"/>
    <p:sldLayoutId id="2147483793" r:id="rId24"/>
    <p:sldLayoutId id="2147483772" r:id="rId25"/>
    <p:sldLayoutId id="2147483767" r:id="rId26"/>
    <p:sldLayoutId id="2147483769" r:id="rId27"/>
    <p:sldLayoutId id="2147483771" r:id="rId28"/>
    <p:sldLayoutId id="2147483770" r:id="rId29"/>
    <p:sldLayoutId id="2147483732" r:id="rId30"/>
    <p:sldLayoutId id="2147483794" r:id="rId31"/>
    <p:sldLayoutId id="2147483733" r:id="rId32"/>
    <p:sldLayoutId id="2147483747" r:id="rId33"/>
    <p:sldLayoutId id="2147483818" r:id="rId34"/>
    <p:sldLayoutId id="2147483805" r:id="rId35"/>
    <p:sldLayoutId id="2147483806" r:id="rId36"/>
    <p:sldLayoutId id="2147483750" r:id="rId37"/>
    <p:sldLayoutId id="2147483765" r:id="rId38"/>
    <p:sldLayoutId id="2147483781" r:id="rId39"/>
    <p:sldLayoutId id="2147483809" r:id="rId40"/>
    <p:sldLayoutId id="2147483808" r:id="rId41"/>
    <p:sldLayoutId id="2147483807" r:id="rId42"/>
    <p:sldLayoutId id="2147483819" r:id="rId43"/>
    <p:sldLayoutId id="2147483754" r:id="rId44"/>
    <p:sldLayoutId id="2147483755" r:id="rId45"/>
    <p:sldLayoutId id="2147483759" r:id="rId46"/>
    <p:sldLayoutId id="2147483753" r:id="rId47"/>
    <p:sldLayoutId id="2147483763" r:id="rId48"/>
    <p:sldLayoutId id="2147483762" r:id="rId49"/>
    <p:sldLayoutId id="2147483797" r:id="rId5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266"/>
          </a:xfrm>
        </p:spPr>
        <p:txBody>
          <a:bodyPr/>
          <a:lstStyle/>
          <a:p>
            <a:r>
              <a:rPr lang="en-US" dirty="0"/>
              <a:t>About these claim counts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/>
          </a:bodyPr>
          <a:lstStyle/>
          <a:p>
            <a:r>
              <a:rPr lang="en-US" dirty="0"/>
              <a:t>The claims counts show the total number of claims with COVID-19 or coronavirus exposure given as a nature of injury</a:t>
            </a:r>
          </a:p>
          <a:p>
            <a:r>
              <a:rPr lang="en-US" dirty="0"/>
              <a:t>All claims submitted are counted, ignoring lost time status and acceptance/denial of benefits</a:t>
            </a:r>
          </a:p>
          <a:p>
            <a:pPr lvl="1"/>
            <a:r>
              <a:rPr lang="en-US" dirty="0"/>
              <a:t>Primary liability decisions generally arrive a week or two after the claim is reported</a:t>
            </a:r>
          </a:p>
          <a:p>
            <a:r>
              <a:rPr lang="en-US" dirty="0"/>
              <a:t>The injury report is received a few weeks, on average, after the date of illness</a:t>
            </a:r>
          </a:p>
          <a:p>
            <a:pPr lvl="1"/>
            <a:r>
              <a:rPr lang="en-US" dirty="0"/>
              <a:t>The illness date is either reported by the worker or employer. It does not always correspond with the date of onset </a:t>
            </a:r>
            <a:r>
              <a:rPr lang="en-US"/>
              <a:t>of symptoms.</a:t>
            </a:r>
          </a:p>
          <a:p>
            <a:pPr lvl="1"/>
            <a:r>
              <a:rPr lang="en-US" dirty="0"/>
              <a:t>DLI continues to receive claims with illness dates from much earlier in the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13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4,822 claims reported through September 11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13016EEC-A0F9-4C69-A8F3-413467D45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34361603"/>
              </p:ext>
            </p:extLst>
          </p:nvPr>
        </p:nvGraphicFramePr>
        <p:xfrm>
          <a:off x="838200" y="1305098"/>
          <a:ext cx="10515600" cy="4871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4453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Health care and social assistance is the most common industry sector for COVID-19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78D8C54-A25B-4693-83D7-B366A654446D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0416E869-3FFB-43EB-9A34-3A618E659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4114001"/>
              </p:ext>
            </p:extLst>
          </p:nvPr>
        </p:nvGraphicFramePr>
        <p:xfrm>
          <a:off x="838200" y="1454727"/>
          <a:ext cx="10515600" cy="472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361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Hospitals, nursing homes and meat processing plants dominate the CV-19 claims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472DAE2-13F9-4030-B4F7-4D795F0B47F0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9A00409C-D2B3-40F0-84CF-38AB4402D2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10114206"/>
              </p:ext>
            </p:extLst>
          </p:nvPr>
        </p:nvGraphicFramePr>
        <p:xfrm>
          <a:off x="335280" y="1446415"/>
          <a:ext cx="11419839" cy="4730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4609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0861" y="365125"/>
            <a:ext cx="11296891" cy="75709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Workers in health care support and professional occupations and production occupations have filed the most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0014982-0CCE-4D94-8892-FCE2BC1F92A5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1A284259-1201-4ADA-A948-F60F952D18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8836638"/>
              </p:ext>
            </p:extLst>
          </p:nvPr>
        </p:nvGraphicFramePr>
        <p:xfrm>
          <a:off x="673331" y="1534160"/>
          <a:ext cx="10680469" cy="464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3829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Many types of healthcare workers are filing claims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314DDD7-3080-456A-B8FE-193632B951D3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5632DD92-C137-4692-AC06-E756AB267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0145715"/>
              </p:ext>
            </p:extLst>
          </p:nvPr>
        </p:nvGraphicFramePr>
        <p:xfrm>
          <a:off x="314960" y="1379913"/>
          <a:ext cx="11521440" cy="479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499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1D38-6FAB-4C8C-B89A-A5C51485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81" y="230042"/>
            <a:ext cx="2964874" cy="3579957"/>
          </a:xfrm>
        </p:spPr>
        <p:txBody>
          <a:bodyPr>
            <a:noAutofit/>
          </a:bodyPr>
          <a:lstStyle/>
          <a:p>
            <a:r>
              <a:rPr lang="en-US" sz="3200" dirty="0"/>
              <a:t>Claims by work location county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/>
              <a:t>4,822 claims received by September 11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600" dirty="0"/>
              <a:t>Hover over a county to see the number of claims reported.</a:t>
            </a:r>
          </a:p>
        </p:txBody>
      </p:sp>
      <mc:AlternateContent xmlns:mc="http://schemas.openxmlformats.org/markup-compatibility/2006">
        <mc:Choice xmlns:cx4="http://schemas.microsoft.com/office/drawing/2016/5/10/chartex" xmlns="" Requires="cx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18F841FE-42CD-4A58-B5FF-1E416E01711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7547188"/>
                  </p:ext>
                </p:extLst>
              </p:nvPr>
            </p:nvGraphicFramePr>
            <p:xfrm>
              <a:off x="2367280" y="467360"/>
              <a:ext cx="8473440" cy="579612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>
                <a:extLst>
                  <a:ext uri="{FF2B5EF4-FFF2-40B4-BE49-F238E27FC236}">
                    <a16:creationId xmlns:a16="http://schemas.microsoft.com/office/drawing/2014/main" xmlns="" xmlns:cx4="http://schemas.microsoft.com/office/drawing/2016/5/10/chartex" id="{18F841FE-42CD-4A58-B5FF-1E416E0171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67280" y="467360"/>
                <a:ext cx="8473440" cy="579612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3930810446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owerPoint edited" id="{3EB6AAA5-EF37-4262-A437-9273634D9A6A}" vid="{54EDB881-B502-446F-9D99-D2AB097D7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678B604-9059-4F1C-B8E2-C96A71A964D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1226</TotalTime>
  <Words>292</Words>
  <Application>Microsoft Office PowerPoint</Application>
  <PresentationFormat>Custom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MN.IT</vt:lpstr>
      <vt:lpstr>About these claim counts</vt:lpstr>
      <vt:lpstr>4,822 claims reported through September 11</vt:lpstr>
      <vt:lpstr>Health care and social assistance is the most common industry sector for COVID-19 claims</vt:lpstr>
      <vt:lpstr>Hospitals, nursing homes and meat processing plants dominate the CV-19 claims</vt:lpstr>
      <vt:lpstr>Workers in health care support and professional occupations and production occupations have filed the most claims</vt:lpstr>
      <vt:lpstr>Many types of healthcare workers are filing claims</vt:lpstr>
      <vt:lpstr>Claims by work location county  4,822 claims received by September 11  Hover over a county to see the number of claims reported.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workers' compensation claim statistics, updated Sept. 11, 2020</dc:title>
  <dc:creator>Research and Statistics, Minnesota Department of Labor and Industry</dc:creator>
  <cp:lastModifiedBy>Admin</cp:lastModifiedBy>
  <cp:revision>34</cp:revision>
  <cp:lastPrinted>2017-03-14T16:27:36Z</cp:lastPrinted>
  <dcterms:created xsi:type="dcterms:W3CDTF">2020-07-15T13:29:11Z</dcterms:created>
  <dcterms:modified xsi:type="dcterms:W3CDTF">2020-09-30T21:05:42Z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