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Ex1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2"/>
  </p:notesMasterIdLst>
  <p:handoutMasterIdLst>
    <p:handoutMasterId r:id="rId13"/>
  </p:handoutMasterIdLst>
  <p:sldIdLst>
    <p:sldId id="269" r:id="rId5"/>
    <p:sldId id="270" r:id="rId6"/>
    <p:sldId id="272" r:id="rId7"/>
    <p:sldId id="273" r:id="rId8"/>
    <p:sldId id="274" r:id="rId9"/>
    <p:sldId id="276" r:id="rId10"/>
    <p:sldId id="27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E21"/>
    <a:srgbClr val="003865"/>
    <a:srgbClr val="000000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89889" autoAdjust="0"/>
  </p:normalViewPr>
  <p:slideViewPr>
    <p:cSldViewPr snapToGrid="0">
      <p:cViewPr varScale="1">
        <p:scale>
          <a:sx n="87" d="100"/>
          <a:sy n="87" d="100"/>
        </p:scale>
        <p:origin x="300" y="3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B42PAWDLI-FS001\users\Research%20&amp;%20Statistics\WC%20projects\COVID-19\Weekly%20reports\public%20tables\website%20figure%20staging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B42PAWDLI-FS001\users\Research%20&amp;%20Statistics\WC%20projects\COVID-19\Weekly%20reports\public%20tables\website%20figure%20staging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B42PAWDLI-FS001\users\Research%20&amp;%20Statistics\WC%20projects\COVID-19\Weekly%20reports\public%20tables\website%20figure%20staging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B42PAWDLI-FS001\users\Research%20&amp;%20Statistics\WC%20projects\COVID-19\Weekly%20reports\public%20tables\website%20figure%20staging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B42PAWDLI-FS001\users\Research%20&amp;%20Statistics\WC%20projects\COVID-19\Weekly%20reports\public%20tables\website%20figure%20staging.xlsx" TargetMode="Externa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\\B42PAWDLI-FS001\users\Research%20&amp;%20Statistics\WC%20projects\COVID-19\Weekly%20reports\public%20tables\website%20figure%20staging.xlsx" TargetMode="External"/><Relationship Id="rId4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CV-19 claims by week of illness onset </a:t>
            </a:r>
          </a:p>
        </c:rich>
      </c:tx>
      <c:layout>
        <c:manualLayout>
          <c:xMode val="edge"/>
          <c:yMode val="edge"/>
          <c:x val="0.34169462465094302"/>
          <c:y val="2.4706436293661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956172150378956"/>
          <c:y val="0.11048775826655305"/>
          <c:w val="0.86265570152735049"/>
          <c:h val="0.7132147857578266"/>
        </c:manualLayout>
      </c:layout>
      <c:lineChart>
        <c:grouping val="standard"/>
        <c:varyColors val="0"/>
        <c:ser>
          <c:idx val="1"/>
          <c:order val="0"/>
          <c:tx>
            <c:strRef>
              <c:f>'claim trends'!$C$13</c:f>
              <c:strCache>
                <c:ptCount val="1"/>
                <c:pt idx="0">
                  <c:v>Week of illness</c:v>
                </c:pt>
              </c:strCache>
            </c:strRef>
          </c:tx>
          <c:spPr>
            <a:ln w="4445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9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D69-41E7-88F4-E1241747E2ED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D69-41E7-88F4-E1241747E2ED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D69-41E7-88F4-E1241747E2ED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D69-41E7-88F4-E1241747E2ED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AD69-41E7-88F4-E1241747E2ED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AD69-41E7-88F4-E1241747E2ED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AD69-41E7-88F4-E1241747E2ED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AD69-41E7-88F4-E1241747E2ED}"/>
              </c:ext>
            </c:extLst>
          </c:dPt>
          <c:dPt>
            <c:idx val="22"/>
            <c:marker>
              <c:symbol val="none"/>
            </c:marker>
            <c:bubble3D val="0"/>
            <c:spPr>
              <a:ln w="4445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AD69-41E7-88F4-E1241747E2ED}"/>
              </c:ext>
            </c:extLst>
          </c:dPt>
          <c:dPt>
            <c:idx val="23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AD69-41E7-88F4-E1241747E2ED}"/>
              </c:ext>
            </c:extLst>
          </c:dPt>
          <c:dPt>
            <c:idx val="24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AD69-41E7-88F4-E1241747E2ED}"/>
              </c:ext>
            </c:extLst>
          </c:dPt>
          <c:dPt>
            <c:idx val="25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AD69-41E7-88F4-E1241747E2ED}"/>
              </c:ext>
            </c:extLst>
          </c:dPt>
          <c:cat>
            <c:numRef>
              <c:f>'claim trends'!$A$14:$A$43</c:f>
              <c:numCache>
                <c:formatCode>d\-mmm</c:formatCode>
                <c:ptCount val="30"/>
                <c:pt idx="0">
                  <c:v>43887</c:v>
                </c:pt>
                <c:pt idx="1">
                  <c:v>43894</c:v>
                </c:pt>
                <c:pt idx="2">
                  <c:v>43901</c:v>
                </c:pt>
                <c:pt idx="3">
                  <c:v>43908</c:v>
                </c:pt>
                <c:pt idx="4">
                  <c:v>43915</c:v>
                </c:pt>
                <c:pt idx="5">
                  <c:v>43922</c:v>
                </c:pt>
                <c:pt idx="6">
                  <c:v>43929</c:v>
                </c:pt>
                <c:pt idx="7">
                  <c:v>43936</c:v>
                </c:pt>
                <c:pt idx="8">
                  <c:v>43943</c:v>
                </c:pt>
                <c:pt idx="9">
                  <c:v>43950</c:v>
                </c:pt>
                <c:pt idx="10">
                  <c:v>43957</c:v>
                </c:pt>
                <c:pt idx="11">
                  <c:v>43964</c:v>
                </c:pt>
                <c:pt idx="12">
                  <c:v>43971</c:v>
                </c:pt>
                <c:pt idx="13">
                  <c:v>43978</c:v>
                </c:pt>
                <c:pt idx="14">
                  <c:v>43985</c:v>
                </c:pt>
                <c:pt idx="15">
                  <c:v>43992</c:v>
                </c:pt>
                <c:pt idx="16">
                  <c:v>43999</c:v>
                </c:pt>
                <c:pt idx="17">
                  <c:v>44006</c:v>
                </c:pt>
                <c:pt idx="18">
                  <c:v>44013</c:v>
                </c:pt>
                <c:pt idx="19">
                  <c:v>44020</c:v>
                </c:pt>
                <c:pt idx="20">
                  <c:v>44027</c:v>
                </c:pt>
                <c:pt idx="21">
                  <c:v>44034</c:v>
                </c:pt>
                <c:pt idx="22">
                  <c:v>44041</c:v>
                </c:pt>
                <c:pt idx="23">
                  <c:v>44048</c:v>
                </c:pt>
                <c:pt idx="24">
                  <c:v>44055</c:v>
                </c:pt>
                <c:pt idx="25">
                  <c:v>44062</c:v>
                </c:pt>
                <c:pt idx="26">
                  <c:v>44069</c:v>
                </c:pt>
                <c:pt idx="27">
                  <c:v>44076</c:v>
                </c:pt>
                <c:pt idx="28">
                  <c:v>44083</c:v>
                </c:pt>
                <c:pt idx="29">
                  <c:v>44090</c:v>
                </c:pt>
              </c:numCache>
            </c:numRef>
          </c:cat>
          <c:val>
            <c:numRef>
              <c:f>'claim trends'!$C$14:$C$43</c:f>
              <c:numCache>
                <c:formatCode>###0</c:formatCode>
                <c:ptCount val="30"/>
                <c:pt idx="0" formatCode="General">
                  <c:v>1</c:v>
                </c:pt>
                <c:pt idx="1">
                  <c:v>7</c:v>
                </c:pt>
                <c:pt idx="2">
                  <c:v>18</c:v>
                </c:pt>
                <c:pt idx="3">
                  <c:v>44</c:v>
                </c:pt>
                <c:pt idx="4">
                  <c:v>80</c:v>
                </c:pt>
                <c:pt idx="5">
                  <c:v>110</c:v>
                </c:pt>
                <c:pt idx="6">
                  <c:v>142</c:v>
                </c:pt>
                <c:pt idx="7">
                  <c:v>212</c:v>
                </c:pt>
                <c:pt idx="8">
                  <c:v>791</c:v>
                </c:pt>
                <c:pt idx="9">
                  <c:v>307</c:v>
                </c:pt>
                <c:pt idx="10">
                  <c:v>275</c:v>
                </c:pt>
                <c:pt idx="11">
                  <c:v>324</c:v>
                </c:pt>
                <c:pt idx="12">
                  <c:v>641</c:v>
                </c:pt>
                <c:pt idx="13" formatCode="General">
                  <c:v>144</c:v>
                </c:pt>
                <c:pt idx="14" formatCode="General">
                  <c:v>71</c:v>
                </c:pt>
                <c:pt idx="15" formatCode="General">
                  <c:v>91</c:v>
                </c:pt>
                <c:pt idx="16" formatCode="General">
                  <c:v>77</c:v>
                </c:pt>
                <c:pt idx="17" formatCode="General">
                  <c:v>99</c:v>
                </c:pt>
                <c:pt idx="18" formatCode="General">
                  <c:v>126</c:v>
                </c:pt>
                <c:pt idx="19" formatCode="General">
                  <c:v>137</c:v>
                </c:pt>
                <c:pt idx="20" formatCode="General">
                  <c:v>173</c:v>
                </c:pt>
                <c:pt idx="21" formatCode="General">
                  <c:v>204</c:v>
                </c:pt>
                <c:pt idx="22" formatCode="General">
                  <c:v>187</c:v>
                </c:pt>
                <c:pt idx="23" formatCode="General">
                  <c:v>180</c:v>
                </c:pt>
                <c:pt idx="24" formatCode="General">
                  <c:v>210</c:v>
                </c:pt>
                <c:pt idx="25" formatCode="General">
                  <c:v>199</c:v>
                </c:pt>
                <c:pt idx="26" formatCode="General">
                  <c:v>176</c:v>
                </c:pt>
                <c:pt idx="27" formatCode="General">
                  <c:v>139</c:v>
                </c:pt>
                <c:pt idx="28" formatCode="General">
                  <c:v>184</c:v>
                </c:pt>
                <c:pt idx="29" formatCode="General">
                  <c:v>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AD69-41E7-88F4-E1241747E2ED}"/>
            </c:ext>
          </c:extLst>
        </c:ser>
        <c:ser>
          <c:idx val="2"/>
          <c:order val="1"/>
          <c:tx>
            <c:strRef>
              <c:f>'claim trends'!$D$13</c:f>
              <c:strCache>
                <c:ptCount val="1"/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A-AD69-41E7-88F4-E1241747E2ED}"/>
              </c:ext>
            </c:extLst>
          </c:dPt>
          <c:cat>
            <c:numRef>
              <c:f>'claim trends'!$A$14:$A$43</c:f>
              <c:numCache>
                <c:formatCode>d\-mmm</c:formatCode>
                <c:ptCount val="30"/>
                <c:pt idx="0">
                  <c:v>43887</c:v>
                </c:pt>
                <c:pt idx="1">
                  <c:v>43894</c:v>
                </c:pt>
                <c:pt idx="2">
                  <c:v>43901</c:v>
                </c:pt>
                <c:pt idx="3">
                  <c:v>43908</c:v>
                </c:pt>
                <c:pt idx="4">
                  <c:v>43915</c:v>
                </c:pt>
                <c:pt idx="5">
                  <c:v>43922</c:v>
                </c:pt>
                <c:pt idx="6">
                  <c:v>43929</c:v>
                </c:pt>
                <c:pt idx="7">
                  <c:v>43936</c:v>
                </c:pt>
                <c:pt idx="8">
                  <c:v>43943</c:v>
                </c:pt>
                <c:pt idx="9">
                  <c:v>43950</c:v>
                </c:pt>
                <c:pt idx="10">
                  <c:v>43957</c:v>
                </c:pt>
                <c:pt idx="11">
                  <c:v>43964</c:v>
                </c:pt>
                <c:pt idx="12">
                  <c:v>43971</c:v>
                </c:pt>
                <c:pt idx="13">
                  <c:v>43978</c:v>
                </c:pt>
                <c:pt idx="14">
                  <c:v>43985</c:v>
                </c:pt>
                <c:pt idx="15">
                  <c:v>43992</c:v>
                </c:pt>
                <c:pt idx="16">
                  <c:v>43999</c:v>
                </c:pt>
                <c:pt idx="17">
                  <c:v>44006</c:v>
                </c:pt>
                <c:pt idx="18">
                  <c:v>44013</c:v>
                </c:pt>
                <c:pt idx="19">
                  <c:v>44020</c:v>
                </c:pt>
                <c:pt idx="20">
                  <c:v>44027</c:v>
                </c:pt>
                <c:pt idx="21">
                  <c:v>44034</c:v>
                </c:pt>
                <c:pt idx="22">
                  <c:v>44041</c:v>
                </c:pt>
                <c:pt idx="23">
                  <c:v>44048</c:v>
                </c:pt>
                <c:pt idx="24">
                  <c:v>44055</c:v>
                </c:pt>
                <c:pt idx="25">
                  <c:v>44062</c:v>
                </c:pt>
                <c:pt idx="26">
                  <c:v>44069</c:v>
                </c:pt>
                <c:pt idx="27">
                  <c:v>44076</c:v>
                </c:pt>
                <c:pt idx="28">
                  <c:v>44083</c:v>
                </c:pt>
                <c:pt idx="29">
                  <c:v>44090</c:v>
                </c:pt>
              </c:numCache>
            </c:numRef>
          </c:cat>
          <c:val>
            <c:numRef>
              <c:f>'claim trends'!$D$14:$D$34</c:f>
              <c:numCache>
                <c:formatCode>General</c:formatCode>
                <c:ptCount val="2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AD69-41E7-88F4-E1241747E2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576880"/>
        <c:axId val="255574256"/>
      </c:lineChart>
      <c:dateAx>
        <c:axId val="255576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2020 week start date</a:t>
                </a:r>
              </a:p>
            </c:rich>
          </c:tx>
          <c:layout>
            <c:manualLayout>
              <c:xMode val="edge"/>
              <c:yMode val="edge"/>
              <c:x val="0.43895302622330645"/>
              <c:y val="0.929269778382631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574256"/>
        <c:crosses val="autoZero"/>
        <c:auto val="1"/>
        <c:lblOffset val="100"/>
        <c:baseTimeUnit val="days"/>
        <c:majorUnit val="14"/>
        <c:majorTimeUnit val="days"/>
      </c:dateAx>
      <c:valAx>
        <c:axId val="255574256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claims</a:t>
                </a:r>
              </a:p>
            </c:rich>
          </c:tx>
          <c:layout>
            <c:manualLayout>
              <c:xMode val="edge"/>
              <c:yMode val="edge"/>
              <c:x val="1.8065226297575405E-2"/>
              <c:y val="0.361084674410621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576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aseline="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CV-19 claims by industry sector* as of October 9</a:t>
            </a:r>
          </a:p>
        </c:rich>
      </c:tx>
      <c:layout>
        <c:manualLayout>
          <c:xMode val="edge"/>
          <c:yMode val="edge"/>
          <c:x val="0.190767433800073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4635057913066561"/>
          <c:y val="0.11539339760402775"/>
          <c:w val="0.53475926235558868"/>
          <c:h val="0.859326310637550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'industry-occupation figures'!$B$10</c:f>
              <c:strCache>
                <c:ptCount val="1"/>
                <c:pt idx="0">
                  <c:v>Number of claims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51-4791-8E43-F1E58AB97992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51-4791-8E43-F1E58AB97992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51-4791-8E43-F1E58AB97992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51-4791-8E43-F1E58AB97992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51-4791-8E43-F1E58AB97992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51-4791-8E43-F1E58AB97992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51-4791-8E43-F1E58AB97992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51-4791-8E43-F1E58AB97992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51-4791-8E43-F1E58AB97992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51-4791-8E43-F1E58AB979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figures'!$A$11:$A$20</c:f>
              <c:strCache>
                <c:ptCount val="10"/>
                <c:pt idx="0">
                  <c:v>All other industries</c:v>
                </c:pt>
                <c:pt idx="1">
                  <c:v>Retail trade</c:v>
                </c:pt>
                <c:pt idx="2">
                  <c:v>Other services</c:v>
                </c:pt>
                <c:pt idx="3">
                  <c:v>Educational services</c:v>
                </c:pt>
                <c:pt idx="4">
                  <c:v>Accommodation and food services</c:v>
                </c:pt>
                <c:pt idx="5">
                  <c:v>Transportation and warehousing</c:v>
                </c:pt>
                <c:pt idx="6">
                  <c:v>Administrative and support and waste management and remediation services</c:v>
                </c:pt>
                <c:pt idx="7">
                  <c:v>Public administration</c:v>
                </c:pt>
                <c:pt idx="8">
                  <c:v>Manufacturing</c:v>
                </c:pt>
                <c:pt idx="9">
                  <c:v>Health care and social assistance</c:v>
                </c:pt>
              </c:strCache>
            </c:strRef>
          </c:cat>
          <c:val>
            <c:numRef>
              <c:f>'industry-occupation figures'!$B$11:$B$20</c:f>
              <c:numCache>
                <c:formatCode>General</c:formatCode>
                <c:ptCount val="10"/>
                <c:pt idx="0">
                  <c:v>43</c:v>
                </c:pt>
                <c:pt idx="1">
                  <c:v>42</c:v>
                </c:pt>
                <c:pt idx="2">
                  <c:v>51</c:v>
                </c:pt>
                <c:pt idx="3">
                  <c:v>75</c:v>
                </c:pt>
                <c:pt idx="4">
                  <c:v>76</c:v>
                </c:pt>
                <c:pt idx="5">
                  <c:v>79</c:v>
                </c:pt>
                <c:pt idx="6">
                  <c:v>114</c:v>
                </c:pt>
                <c:pt idx="7" formatCode="_(* #,##0_);_(* \(#,##0\);_(* &quot;-&quot;??_);_(@_)">
                  <c:v>498</c:v>
                </c:pt>
                <c:pt idx="8" formatCode="_(* #,##0_);_(* \(#,##0\);_(* &quot;-&quot;??_);_(@_)">
                  <c:v>981</c:v>
                </c:pt>
                <c:pt idx="9" formatCode="_(* #,##0_);_(* \(#,##0\);_(* &quot;-&quot;??_);_(@_)">
                  <c:v>3772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51-4791-8E43-F1E58AB97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01248544"/>
        <c:axId val="701246248"/>
      </c:barChart>
      <c:catAx>
        <c:axId val="701248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1246248"/>
        <c:crosses val="autoZero"/>
        <c:auto val="1"/>
        <c:lblAlgn val="ctr"/>
        <c:lblOffset val="100"/>
        <c:noMultiLvlLbl val="0"/>
      </c:catAx>
      <c:valAx>
        <c:axId val="701246248"/>
        <c:scaling>
          <c:orientation val="minMax"/>
          <c:max val="400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70124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CV-19 claims within detailed industries* as of October 9</a:t>
            </a:r>
          </a:p>
        </c:rich>
      </c:tx>
      <c:layout>
        <c:manualLayout>
          <c:xMode val="edge"/>
          <c:yMode val="edge"/>
          <c:x val="0.2090652593126026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873167650192202"/>
          <c:y val="8.1323669167813223E-2"/>
          <c:w val="0.52375608543160757"/>
          <c:h val="0.8928023310712918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'industry-occupation figures'!$A$48:$A$66</c:f>
              <c:strCache>
                <c:ptCount val="19"/>
                <c:pt idx="0">
                  <c:v>Colleges, universities and professional schools</c:v>
                </c:pt>
                <c:pt idx="1">
                  <c:v>Limited-service restaurants</c:v>
                </c:pt>
                <c:pt idx="2">
                  <c:v>Couriers and express delivery services</c:v>
                </c:pt>
                <c:pt idx="3">
                  <c:v>Residential mental health and substance abuse facilities</c:v>
                </c:pt>
                <c:pt idx="4">
                  <c:v>Services for the elderly and persons with disabilities</c:v>
                </c:pt>
                <c:pt idx="5">
                  <c:v>Fire protection</c:v>
                </c:pt>
                <c:pt idx="6">
                  <c:v>Other individual family services</c:v>
                </c:pt>
                <c:pt idx="7">
                  <c:v>Offices of physicians</c:v>
                </c:pt>
                <c:pt idx="8">
                  <c:v>Janitorial services</c:v>
                </c:pt>
                <c:pt idx="9">
                  <c:v>Home health care services</c:v>
                </c:pt>
                <c:pt idx="10">
                  <c:v>Police protection</c:v>
                </c:pt>
                <c:pt idx="11">
                  <c:v>Correctional institutions</c:v>
                </c:pt>
                <c:pt idx="12">
                  <c:v>Assisted living facilities for the elderly</c:v>
                </c:pt>
                <c:pt idx="13">
                  <c:v>Residential intellectual and developmental disability facilities (except mental health)</c:v>
                </c:pt>
                <c:pt idx="14">
                  <c:v>Continuing care retirement communities</c:v>
                </c:pt>
                <c:pt idx="15">
                  <c:v>Poultry processing</c:v>
                </c:pt>
                <c:pt idx="16">
                  <c:v>Animal (except poultry) slaughtering</c:v>
                </c:pt>
                <c:pt idx="17">
                  <c:v>Nursing care facilities</c:v>
                </c:pt>
                <c:pt idx="18">
                  <c:v>General medical and surgical hospitals</c:v>
                </c:pt>
              </c:strCache>
            </c:strRef>
          </c:cat>
          <c:val>
            <c:numRef>
              <c:f>'industry-occupation figures'!$B$48:$B$66</c:f>
              <c:numCache>
                <c:formatCode>General</c:formatCode>
                <c:ptCount val="19"/>
                <c:pt idx="0">
                  <c:v>55</c:v>
                </c:pt>
                <c:pt idx="1">
                  <c:v>56</c:v>
                </c:pt>
                <c:pt idx="2">
                  <c:v>59</c:v>
                </c:pt>
                <c:pt idx="3">
                  <c:v>60</c:v>
                </c:pt>
                <c:pt idx="4">
                  <c:v>68</c:v>
                </c:pt>
                <c:pt idx="5">
                  <c:v>69</c:v>
                </c:pt>
                <c:pt idx="6">
                  <c:v>70</c:v>
                </c:pt>
                <c:pt idx="7">
                  <c:v>84</c:v>
                </c:pt>
                <c:pt idx="8">
                  <c:v>109</c:v>
                </c:pt>
                <c:pt idx="9">
                  <c:v>116</c:v>
                </c:pt>
                <c:pt idx="10">
                  <c:v>173</c:v>
                </c:pt>
                <c:pt idx="11">
                  <c:v>182</c:v>
                </c:pt>
                <c:pt idx="12">
                  <c:v>192</c:v>
                </c:pt>
                <c:pt idx="13">
                  <c:v>199</c:v>
                </c:pt>
                <c:pt idx="14">
                  <c:v>254</c:v>
                </c:pt>
                <c:pt idx="15">
                  <c:v>398</c:v>
                </c:pt>
                <c:pt idx="16">
                  <c:v>531</c:v>
                </c:pt>
                <c:pt idx="17" formatCode="_(* #,##0_);_(* \(#,##0\);_(* &quot;-&quot;??_);_(@_)">
                  <c:v>1261</c:v>
                </c:pt>
                <c:pt idx="18" formatCode="_(* #,##0_);_(* \(#,##0\);_(* &quot;-&quot;??_);_(@_)">
                  <c:v>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98-4AA0-8FE7-48220AF62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70832864"/>
        <c:axId val="670833848"/>
      </c:barChart>
      <c:catAx>
        <c:axId val="670832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833848"/>
        <c:crosses val="autoZero"/>
        <c:auto val="1"/>
        <c:lblAlgn val="ctr"/>
        <c:lblOffset val="100"/>
        <c:noMultiLvlLbl val="0"/>
      </c:catAx>
      <c:valAx>
        <c:axId val="670833848"/>
        <c:scaling>
          <c:orientation val="minMax"/>
          <c:max val="140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70832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Number of CV-19 claims by occupation group* as of October 9</a:t>
            </a:r>
            <a:endParaRPr lang="en-US" sz="1400">
              <a:effectLst/>
            </a:endParaRPr>
          </a:p>
        </c:rich>
      </c:tx>
      <c:layout>
        <c:manualLayout>
          <c:xMode val="edge"/>
          <c:yMode val="edge"/>
          <c:x val="0.28209117882003881"/>
          <c:y val="5.616619034889016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0023260679371595"/>
          <c:y val="8.9658460912204613E-2"/>
          <c:w val="0.49066957662900834"/>
          <c:h val="0.8961090116359833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CB-42C2-BAC8-763CE80292E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CB-42C2-BAC8-763CE80292E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CB-42C2-BAC8-763CE80292E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CB-42C2-BAC8-763CE80292E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CB-42C2-BAC8-763CE80292E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CB-42C2-BAC8-763CE80292E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CB-42C2-BAC8-763CE80292E3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CB-42C2-BAC8-763CE80292E3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CB-42C2-BAC8-763CE80292E3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CB-42C2-BAC8-763CE80292E3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5CB-42C2-BAC8-763CE80292E3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5CB-42C2-BAC8-763CE80292E3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5CB-42C2-BAC8-763CE80292E3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5CB-42C2-BAC8-763CE80292E3}"/>
                </c:ext>
              </c:extLst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5CB-42C2-BAC8-763CE80292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figures'!$A$27:$A$41</c:f>
              <c:strCache>
                <c:ptCount val="15"/>
                <c:pt idx="0">
                  <c:v>All other occupations</c:v>
                </c:pt>
                <c:pt idx="1">
                  <c:v>Education, training and library occupations</c:v>
                </c:pt>
                <c:pt idx="2">
                  <c:v>Business and financial occupations</c:v>
                </c:pt>
                <c:pt idx="3">
                  <c:v>Food preparation and serving occupations</c:v>
                </c:pt>
                <c:pt idx="4">
                  <c:v>Transportation and material moving occupations</c:v>
                </c:pt>
                <c:pt idx="5">
                  <c:v>Installation, maintenance and repair occupations</c:v>
                </c:pt>
                <c:pt idx="6">
                  <c:v>Office and administrative support occupations</c:v>
                </c:pt>
                <c:pt idx="7">
                  <c:v>Community and social service occupations</c:v>
                </c:pt>
                <c:pt idx="8">
                  <c:v>Management occupations</c:v>
                </c:pt>
                <c:pt idx="9">
                  <c:v>Personal care and service occupations</c:v>
                </c:pt>
                <c:pt idx="10">
                  <c:v>Building and grounds cleaning and maintenance occupations</c:v>
                </c:pt>
                <c:pt idx="11">
                  <c:v>Protective support occupations</c:v>
                </c:pt>
                <c:pt idx="12">
                  <c:v>Production occupations</c:v>
                </c:pt>
                <c:pt idx="13">
                  <c:v>Healthcare practitioners and technical occupations</c:v>
                </c:pt>
                <c:pt idx="14">
                  <c:v>Healthcare support occupations</c:v>
                </c:pt>
              </c:strCache>
            </c:strRef>
          </c:cat>
          <c:val>
            <c:numRef>
              <c:f>'industry-occupation figures'!$B$27:$B$41</c:f>
              <c:numCache>
                <c:formatCode>General</c:formatCode>
                <c:ptCount val="15"/>
                <c:pt idx="0">
                  <c:v>78</c:v>
                </c:pt>
                <c:pt idx="1">
                  <c:v>43</c:v>
                </c:pt>
                <c:pt idx="2">
                  <c:v>45</c:v>
                </c:pt>
                <c:pt idx="3">
                  <c:v>88</c:v>
                </c:pt>
                <c:pt idx="4">
                  <c:v>112</c:v>
                </c:pt>
                <c:pt idx="5">
                  <c:v>114</c:v>
                </c:pt>
                <c:pt idx="6">
                  <c:v>125</c:v>
                </c:pt>
                <c:pt idx="7">
                  <c:v>148</c:v>
                </c:pt>
                <c:pt idx="8">
                  <c:v>217</c:v>
                </c:pt>
                <c:pt idx="9">
                  <c:v>241</c:v>
                </c:pt>
                <c:pt idx="10">
                  <c:v>252</c:v>
                </c:pt>
                <c:pt idx="11">
                  <c:v>416</c:v>
                </c:pt>
                <c:pt idx="12" formatCode="_(* #,##0_);_(* \(#,##0\);_(* &quot;-&quot;??_);_(@_)">
                  <c:v>653</c:v>
                </c:pt>
                <c:pt idx="13" formatCode="_(* #,##0_);_(* \(#,##0\);_(* &quot;-&quot;??_);_(@_)">
                  <c:v>1306</c:v>
                </c:pt>
                <c:pt idx="14" formatCode="_(* #,##0_);_(* \(#,##0\);_(* &quot;-&quot;??_);_(@_)">
                  <c:v>1523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5CB-42C2-BAC8-763CE8029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8421656"/>
        <c:axId val="698424936"/>
      </c:barChart>
      <c:catAx>
        <c:axId val="698421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424936"/>
        <c:crosses val="autoZero"/>
        <c:auto val="1"/>
        <c:lblAlgn val="ctr"/>
        <c:lblOffset val="100"/>
        <c:noMultiLvlLbl val="0"/>
      </c:catAx>
      <c:valAx>
        <c:axId val="698424936"/>
        <c:scaling>
          <c:orientation val="minMax"/>
          <c:max val="200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9842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Specific occupations* with the most claims as of October 9</a:t>
            </a:r>
          </a:p>
        </c:rich>
      </c:tx>
      <c:layout>
        <c:manualLayout>
          <c:xMode val="edge"/>
          <c:yMode val="edge"/>
          <c:x val="0.2213478070675948"/>
          <c:y val="2.389833710701528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7055108600555368"/>
          <c:y val="9.4776294353127608E-2"/>
          <c:w val="0.52944891399444638"/>
          <c:h val="0.8786484778163883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AD-49EC-A3F5-65622CAB9A8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AD-49EC-A3F5-65622CAB9A8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AD-49EC-A3F5-65622CAB9A80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AD-49EC-A3F5-65622CAB9A80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AD-49EC-A3F5-65622CAB9A80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AD-49EC-A3F5-65622CAB9A80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AD-49EC-A3F5-65622CAB9A80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AD-49EC-A3F5-65622CAB9A80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AD-49EC-A3F5-65622CAB9A80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AD-49EC-A3F5-65622CAB9A80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1AD-49EC-A3F5-65622CAB9A80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AD-49EC-A3F5-65622CAB9A80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1AD-49EC-A3F5-65622CAB9A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figures'!$A$71:$A$83</c:f>
              <c:strCache>
                <c:ptCount val="13"/>
                <c:pt idx="0">
                  <c:v>Police and Sheriff's Patrol Officers</c:v>
                </c:pt>
                <c:pt idx="1">
                  <c:v>Correctional Officers and Jailers</c:v>
                </c:pt>
                <c:pt idx="2">
                  <c:v>Medical and Health Services Managers</c:v>
                </c:pt>
                <c:pt idx="3">
                  <c:v>Home Health Aides</c:v>
                </c:pt>
                <c:pt idx="4">
                  <c:v>Meat Poultry and Fish Cutters and Trimmers</c:v>
                </c:pt>
                <c:pt idx="5">
                  <c:v>Janitors and Cleaners Except Maids and Housekeeping Cleaners</c:v>
                </c:pt>
                <c:pt idx="6">
                  <c:v>Healthcare Support Workers All Other</c:v>
                </c:pt>
                <c:pt idx="7">
                  <c:v>Personal Care Aides</c:v>
                </c:pt>
                <c:pt idx="8">
                  <c:v>Psychiatric Aides</c:v>
                </c:pt>
                <c:pt idx="9">
                  <c:v>Licensed Practical and Licensed Vocational Nurses</c:v>
                </c:pt>
                <c:pt idx="10">
                  <c:v>Food Processing Workers All Other</c:v>
                </c:pt>
                <c:pt idx="11">
                  <c:v>Registered Nurses</c:v>
                </c:pt>
                <c:pt idx="12">
                  <c:v>Nursing Assistants</c:v>
                </c:pt>
              </c:strCache>
            </c:strRef>
          </c:cat>
          <c:val>
            <c:numRef>
              <c:f>'industry-occupation figures'!$B$71:$B$83</c:f>
              <c:numCache>
                <c:formatCode>###0</c:formatCode>
                <c:ptCount val="13"/>
                <c:pt idx="0">
                  <c:v>104</c:v>
                </c:pt>
                <c:pt idx="1">
                  <c:v>123</c:v>
                </c:pt>
                <c:pt idx="2">
                  <c:v>123</c:v>
                </c:pt>
                <c:pt idx="3">
                  <c:v>152</c:v>
                </c:pt>
                <c:pt idx="4">
                  <c:v>162</c:v>
                </c:pt>
                <c:pt idx="5">
                  <c:v>183</c:v>
                </c:pt>
                <c:pt idx="6">
                  <c:v>202</c:v>
                </c:pt>
                <c:pt idx="7">
                  <c:v>209</c:v>
                </c:pt>
                <c:pt idx="8">
                  <c:v>211</c:v>
                </c:pt>
                <c:pt idx="9">
                  <c:v>219</c:v>
                </c:pt>
                <c:pt idx="10">
                  <c:v>381</c:v>
                </c:pt>
                <c:pt idx="11">
                  <c:v>648</c:v>
                </c:pt>
                <c:pt idx="12" formatCode="General">
                  <c:v>840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1AD-49EC-A3F5-65622CAB9A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4203712"/>
        <c:axId val="474209944"/>
      </c:barChart>
      <c:catAx>
        <c:axId val="474203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209944"/>
        <c:crosses val="autoZero"/>
        <c:auto val="1"/>
        <c:lblAlgn val="ctr"/>
        <c:lblOffset val="100"/>
        <c:noMultiLvlLbl val="0"/>
      </c:catAx>
      <c:valAx>
        <c:axId val="474209944"/>
        <c:scaling>
          <c:orientation val="minMax"/>
          <c:max val="1000"/>
          <c:min val="0"/>
        </c:scaling>
        <c:delete val="1"/>
        <c:axPos val="b"/>
        <c:numFmt formatCode="###0" sourceLinked="1"/>
        <c:majorTickMark val="out"/>
        <c:minorTickMark val="none"/>
        <c:tickLblPos val="nextTo"/>
        <c:crossAx val="47420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'Claims by county'!$A$4:$B$91</cx:f>
        <cx:nf>'Claims by county'!$A$3:$B$3</cx:nf>
        <cx:lvl ptCount="88" name="County">
          <cx:pt idx="0">AITKIN</cx:pt>
          <cx:pt idx="1">ANOKA</cx:pt>
          <cx:pt idx="2">BECKER</cx:pt>
          <cx:pt idx="3">BELTRAMI</cx:pt>
          <cx:pt idx="4">BENTON</cx:pt>
          <cx:pt idx="5">BIG STONE</cx:pt>
          <cx:pt idx="6">BLUE EARTH</cx:pt>
          <cx:pt idx="7">BROWN</cx:pt>
          <cx:pt idx="8">CARLTON</cx:pt>
          <cx:pt idx="9">CARVER</cx:pt>
          <cx:pt idx="10">CASS</cx:pt>
          <cx:pt idx="11">CHIPPEWA</cx:pt>
          <cx:pt idx="12">CHISAGO</cx:pt>
          <cx:pt idx="13">CLAY</cx:pt>
          <cx:pt idx="14">CLEARWATER</cx:pt>
          <cx:pt idx="15">COOK</cx:pt>
          <cx:pt idx="16">COTTONWOOD</cx:pt>
          <cx:pt idx="17">CROW WING</cx:pt>
          <cx:pt idx="18">DAKOTA</cx:pt>
          <cx:pt idx="19">DODGE</cx:pt>
          <cx:pt idx="20">DOUGLAS</cx:pt>
          <cx:pt idx="21">FARIBAULT</cx:pt>
          <cx:pt idx="22">FILLMORE</cx:pt>
          <cx:pt idx="23">FREEBORN</cx:pt>
          <cx:pt idx="24">GOODHUE</cx:pt>
          <cx:pt idx="25">GRANT</cx:pt>
          <cx:pt idx="26">HENNEPIN</cx:pt>
          <cx:pt idx="27">HOUSTON</cx:pt>
          <cx:pt idx="28">HUBBARD</cx:pt>
          <cx:pt idx="29">ISANTI</cx:pt>
          <cx:pt idx="30">ITASCA</cx:pt>
          <cx:pt idx="31">JACKSON</cx:pt>
          <cx:pt idx="32">KANABEC</cx:pt>
          <cx:pt idx="33">KANDIYOHI</cx:pt>
          <cx:pt idx="34">KITTSON</cx:pt>
          <cx:pt idx="35">KOOCHICHING</cx:pt>
          <cx:pt idx="36">LAC QUI PARLE</cx:pt>
          <cx:pt idx="37">LAKE</cx:pt>
          <cx:pt idx="38">LAKE OF THE WOODS</cx:pt>
          <cx:pt idx="39">LE SUEUR</cx:pt>
          <cx:pt idx="40">LINCOLN</cx:pt>
          <cx:pt idx="41">LYON</cx:pt>
          <cx:pt idx="42">MCLEOD</cx:pt>
          <cx:pt idx="43">MAHNOMEN</cx:pt>
          <cx:pt idx="44">MARSHALL</cx:pt>
          <cx:pt idx="45">MARTIN</cx:pt>
          <cx:pt idx="46">MEEKER</cx:pt>
          <cx:pt idx="47">MILLE LACS</cx:pt>
          <cx:pt idx="48">MORRISON</cx:pt>
          <cx:pt idx="49">MOWER</cx:pt>
          <cx:pt idx="50">MURRAY</cx:pt>
          <cx:pt idx="51">NICOLLET</cx:pt>
          <cx:pt idx="52">NOBLES</cx:pt>
          <cx:pt idx="53">NORMAN</cx:pt>
          <cx:pt idx="54">OLMSTED</cx:pt>
          <cx:pt idx="55">OTTER TAIL</cx:pt>
          <cx:pt idx="56">PENNINGTON</cx:pt>
          <cx:pt idx="57">PINE</cx:pt>
          <cx:pt idx="58">PIPESTONE</cx:pt>
          <cx:pt idx="59">POLK</cx:pt>
          <cx:pt idx="60">POPE</cx:pt>
          <cx:pt idx="61">RAMSEY</cx:pt>
          <cx:pt idx="62">RED LAKE</cx:pt>
          <cx:pt idx="63">REDWOOD</cx:pt>
          <cx:pt idx="64">RENVILLE</cx:pt>
          <cx:pt idx="65">RICE</cx:pt>
          <cx:pt idx="66">ROCK</cx:pt>
          <cx:pt idx="67">ROSEAU</cx:pt>
          <cx:pt idx="68">SAINT LOUIS</cx:pt>
          <cx:pt idx="69">SCOTT</cx:pt>
          <cx:pt idx="70">SHERBURNE</cx:pt>
          <cx:pt idx="71">SIBLEY</cx:pt>
          <cx:pt idx="72">STEARNS</cx:pt>
          <cx:pt idx="73">STEELE</cx:pt>
          <cx:pt idx="74">STEVENS</cx:pt>
          <cx:pt idx="75">SWIFT</cx:pt>
          <cx:pt idx="76">TODD</cx:pt>
          <cx:pt idx="77">TRAVERSE</cx:pt>
          <cx:pt idx="78">WABASHA</cx:pt>
          <cx:pt idx="79">WADENA</cx:pt>
          <cx:pt idx="80">WASECA</cx:pt>
          <cx:pt idx="81">WASHINGTON</cx:pt>
          <cx:pt idx="82">WATONWAN</cx:pt>
          <cx:pt idx="83">WILKIN</cx:pt>
          <cx:pt idx="84">WINONA</cx:pt>
          <cx:pt idx="85">WRIGHT</cx:pt>
          <cx:pt idx="86">YELLOW MEDICINE</cx:pt>
          <cx:pt idx="87">not Mn</cx:pt>
        </cx:lvl>
        <cx:lvl ptCount="88" name="State">
          <cx:pt idx="0">Minnesota</cx:pt>
          <cx:pt idx="1">Minnesota</cx:pt>
          <cx:pt idx="2">Minnesota</cx:pt>
          <cx:pt idx="3">Minnesota</cx:pt>
          <cx:pt idx="4">Minnesota</cx:pt>
          <cx:pt idx="5">Minnesota</cx:pt>
          <cx:pt idx="6">Minnesota</cx:pt>
          <cx:pt idx="7">Minnesota</cx:pt>
          <cx:pt idx="8">Minnesota</cx:pt>
          <cx:pt idx="9">Minnesota</cx:pt>
          <cx:pt idx="10">Minnesota</cx:pt>
          <cx:pt idx="11">Minnesota</cx:pt>
          <cx:pt idx="12">Minnesota</cx:pt>
          <cx:pt idx="13">Minnesota</cx:pt>
          <cx:pt idx="14">Minnesota</cx:pt>
          <cx:pt idx="15">Minnesota</cx:pt>
          <cx:pt idx="16">Minnesota</cx:pt>
          <cx:pt idx="17">Minnesota</cx:pt>
          <cx:pt idx="18">Minnesota</cx:pt>
          <cx:pt idx="19">Minnesota</cx:pt>
          <cx:pt idx="20">Minnesota</cx:pt>
          <cx:pt idx="21">Minnesota</cx:pt>
          <cx:pt idx="22">Minnesota</cx:pt>
          <cx:pt idx="23">Minnesota</cx:pt>
          <cx:pt idx="24">Minnesota</cx:pt>
          <cx:pt idx="25">Minnesota</cx:pt>
          <cx:pt idx="26">Minnesota</cx:pt>
          <cx:pt idx="27">Minnesota</cx:pt>
          <cx:pt idx="28">Minnesota</cx:pt>
          <cx:pt idx="29">Minnesota</cx:pt>
          <cx:pt idx="30">Minnesota</cx:pt>
          <cx:pt idx="31">Minnesota</cx:pt>
          <cx:pt idx="32">Minnesota</cx:pt>
          <cx:pt idx="33">Minnesota</cx:pt>
          <cx:pt idx="34">Minnesota</cx:pt>
          <cx:pt idx="35">Minnesota</cx:pt>
          <cx:pt idx="36">Minnesota</cx:pt>
          <cx:pt idx="37">Minnesota</cx:pt>
          <cx:pt idx="38">Minnesota</cx:pt>
          <cx:pt idx="39">Minnesota</cx:pt>
          <cx:pt idx="40">Minnesota</cx:pt>
          <cx:pt idx="41">Minnesota</cx:pt>
          <cx:pt idx="42">Minnesota</cx:pt>
          <cx:pt idx="43">Minnesota</cx:pt>
          <cx:pt idx="44">Minnesota</cx:pt>
          <cx:pt idx="45">Minnesota</cx:pt>
          <cx:pt idx="46">Minnesota</cx:pt>
          <cx:pt idx="47">Minnesota</cx:pt>
          <cx:pt idx="48">Minnesota</cx:pt>
          <cx:pt idx="49">Minnesota</cx:pt>
          <cx:pt idx="50">Minnesota</cx:pt>
          <cx:pt idx="51">Minnesota</cx:pt>
          <cx:pt idx="52">Minnesota</cx:pt>
          <cx:pt idx="53">Minnesota</cx:pt>
          <cx:pt idx="54">Minnesota</cx:pt>
          <cx:pt idx="55">Minnesota</cx:pt>
          <cx:pt idx="56">Minnesota</cx:pt>
          <cx:pt idx="57">Minnesota</cx:pt>
          <cx:pt idx="58">Minnesota</cx:pt>
          <cx:pt idx="59">Minnesota</cx:pt>
          <cx:pt idx="60">Minnesota</cx:pt>
          <cx:pt idx="61">Minnesota</cx:pt>
          <cx:pt idx="62">Minnesota</cx:pt>
          <cx:pt idx="63">Minnesota</cx:pt>
          <cx:pt idx="64">Minnesota</cx:pt>
          <cx:pt idx="65">Minnesota</cx:pt>
          <cx:pt idx="66">Minnesota</cx:pt>
          <cx:pt idx="67">Minnesota</cx:pt>
          <cx:pt idx="68">Minnesota</cx:pt>
          <cx:pt idx="69">Minnesota</cx:pt>
          <cx:pt idx="70">Minnesota</cx:pt>
          <cx:pt idx="71">Minnesota</cx:pt>
          <cx:pt idx="72">Minnesota</cx:pt>
          <cx:pt idx="73">Minnesota</cx:pt>
          <cx:pt idx="74">Minnesota</cx:pt>
          <cx:pt idx="75">Minnesota</cx:pt>
          <cx:pt idx="76">Minnesota</cx:pt>
          <cx:pt idx="77">Minnesota</cx:pt>
          <cx:pt idx="78">Minnesota</cx:pt>
          <cx:pt idx="79">Minnesota</cx:pt>
          <cx:pt idx="80">Minnesota</cx:pt>
          <cx:pt idx="81">Minnesota</cx:pt>
          <cx:pt idx="82">Minnesota</cx:pt>
          <cx:pt idx="83">Minnesota</cx:pt>
          <cx:pt idx="84">Minnesota</cx:pt>
          <cx:pt idx="85">Minnesota</cx:pt>
          <cx:pt idx="86">Minnesota</cx:pt>
        </cx:lvl>
      </cx:strDim>
      <cx:numDim type="colorVal">
        <cx:f>'Claims by county'!$C$4:$C$90</cx:f>
        <cx:nf>'Claims by county'!$C$3</cx:nf>
        <cx:lvl ptCount="87" formatCode="General" name="Claims filed">
          <cx:pt idx="0">8</cx:pt>
          <cx:pt idx="1">254</cx:pt>
          <cx:pt idx="2">12</cx:pt>
          <cx:pt idx="3">15</cx:pt>
          <cx:pt idx="4">125</cx:pt>
          <cx:pt idx="5">3</cx:pt>
          <cx:pt idx="6">28</cx:pt>
          <cx:pt idx="7">4</cx:pt>
          <cx:pt idx="8">55</cx:pt>
          <cx:pt idx="9">44</cx:pt>
          <cx:pt idx="10">2</cx:pt>
          <cx:pt idx="11">9</cx:pt>
          <cx:pt idx="12">14</cx:pt>
          <cx:pt idx="13">107</cx:pt>
          <cx:pt idx="14">1</cx:pt>
          <cx:pt idx="15">0</cx:pt>
          <cx:pt idx="16">2</cx:pt>
          <cx:pt idx="17">15</cx:pt>
          <cx:pt idx="18">237</cx:pt>
          <cx:pt idx="19">0</cx:pt>
          <cx:pt idx="20">25</cx:pt>
          <cx:pt idx="21">13</cx:pt>
          <cx:pt idx="22">0</cx:pt>
          <cx:pt idx="23">17</cx:pt>
          <cx:pt idx="24">18</cx:pt>
          <cx:pt idx="25">0</cx:pt>
          <cx:pt idx="26">1954</cx:pt>
          <cx:pt idx="27">1</cx:pt>
          <cx:pt idx="28">14</cx:pt>
          <cx:pt idx="29">8</cx:pt>
          <cx:pt idx="30">24</cx:pt>
          <cx:pt idx="31">0</cx:pt>
          <cx:pt idx="32">9</cx:pt>
          <cx:pt idx="33">60</cx:pt>
          <cx:pt idx="34">0</cx:pt>
          <cx:pt idx="35">7</cx:pt>
          <cx:pt idx="36">6</cx:pt>
          <cx:pt idx="37">0</cx:pt>
          <cx:pt idx="38">0</cx:pt>
          <cx:pt idx="39">1</cx:pt>
          <cx:pt idx="40">0</cx:pt>
          <cx:pt idx="41">8</cx:pt>
          <cx:pt idx="42">11</cx:pt>
          <cx:pt idx="43">3</cx:pt>
          <cx:pt idx="44">0</cx:pt>
          <cx:pt idx="45">7</cx:pt>
          <cx:pt idx="46">1</cx:pt>
          <cx:pt idx="47">8</cx:pt>
          <cx:pt idx="48">4</cx:pt>
          <cx:pt idx="49">41</cx:pt>
          <cx:pt idx="50">1</cx:pt>
          <cx:pt idx="51">25</cx:pt>
          <cx:pt idx="52">589</cx:pt>
          <cx:pt idx="53">1</cx:pt>
          <cx:pt idx="54">105</cx:pt>
          <cx:pt idx="55">10</cx:pt>
          <cx:pt idx="56">6</cx:pt>
          <cx:pt idx="57">2</cx:pt>
          <cx:pt idx="58">6</cx:pt>
          <cx:pt idx="59">13</cx:pt>
          <cx:pt idx="60">0</cx:pt>
          <cx:pt idx="61">573</cx:pt>
          <cx:pt idx="62">0</cx:pt>
          <cx:pt idx="63">3</cx:pt>
          <cx:pt idx="64">5</cx:pt>
          <cx:pt idx="65">31</cx:pt>
          <cx:pt idx="66">0</cx:pt>
          <cx:pt idx="67">1</cx:pt>
          <cx:pt idx="68">115</cx:pt>
          <cx:pt idx="69">38</cx:pt>
          <cx:pt idx="70">8</cx:pt>
          <cx:pt idx="71">3</cx:pt>
          <cx:pt idx="72">663</cx:pt>
          <cx:pt idx="73">7</cx:pt>
          <cx:pt idx="74">18</cx:pt>
          <cx:pt idx="75">1</cx:pt>
          <cx:pt idx="76">22</cx:pt>
          <cx:pt idx="77">2</cx:pt>
          <cx:pt idx="78">0</cx:pt>
          <cx:pt idx="79">7</cx:pt>
          <cx:pt idx="80">19</cx:pt>
          <cx:pt idx="81">155</cx:pt>
          <cx:pt idx="82">15</cx:pt>
          <cx:pt idx="83">4</cx:pt>
          <cx:pt idx="84">31</cx:pt>
          <cx:pt idx="85">42</cx:pt>
          <cx:pt idx="86">9</cx:pt>
        </cx:lvl>
      </cx:numDim>
    </cx:data>
  </cx:chartData>
  <cx:chart>
    <cx:title pos="t" align="ctr" overlay="0">
      <cx:tx>
        <cx:txData>
          <cx:v>COVID-19 claims by county of work location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COVID-19 claims by county of work location</a:t>
          </a:r>
        </a:p>
      </cx:txPr>
    </cx:title>
    <cx:plotArea>
      <cx:plotAreaRegion>
        <cx:plotSurface>
          <cx:spPr>
            <a:noFill/>
          </cx:spPr>
        </cx:plotSurface>
        <cx:series layoutId="regionMap" uniqueId="{4F17C3C5-81B8-4403-A427-AD2970B1557F}">
          <cx:tx>
            <cx:txData>
              <cx:f>'Claims by county'!$C$3</cx:f>
              <cx:v>Claims filed</cx:v>
            </cx:txData>
          </cx:tx>
          <cx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7000">
                  <a:schemeClr val="accent1">
                    <a:lumMod val="45000"/>
                    <a:lumOff val="55000"/>
                  </a:schemeClr>
                </a:gs>
                <a:gs pos="51000">
                  <a:schemeClr val="accent1">
                    <a:lumMod val="45000"/>
                    <a:lumOff val="55000"/>
                  </a:schemeClr>
                </a:gs>
                <a:gs pos="99000">
                  <a:schemeClr val="accent3">
                    <a:lumMod val="60000"/>
                    <a:lumOff val="40000"/>
                  </a:schemeClr>
                </a:gs>
              </a:gsLst>
              <a:lin ang="5400000" scaled="1"/>
            </a:gradFill>
          </cx:spPr>
          <cx:dataId val="0"/>
          <cx:layoutPr>
            <cx:regionLabelLayout val="none"/>
            <cx:geography cultureLanguage="en-US" cultureRegion="US" attribution="Powered by Bing">
              <cx:geoCache provider="{E9337A44-BEBE-4D9F-B70C-5C5E7DAFC167}">
                <cx:binary>7H1Zc9tI0u1fUej5go2lABQm2hMhgOAicZEpyZruFwQt09j3Hb/+O6DElgDSvrTJl2HMTE942lQW
KJyqrFxOZv75Uv3rxdusk6vK94L0Xy/Vp2sry6J//fFH+mJt/HU68O2XJEzD79ngJfT/CL9/t182
f3xL1qUdmH/wLEf+eLHWSbaprv/9J1YzN+EsfFlndhh8zjdJvdqkuZelP/ns4EdX62++HQztNEvs
l4z7dD23g2CThtn6uvsR/+l6dqNdfX6aXt3frGb69dUmyOysfqyjzafrzir89dUf/YftfbErD989
y79BmIgDllWoKAiSwAoyxyrXV14YmG8fM4o04BQJn/AKTyhLJHz++vDF2of8bP1y9Tm3r+7Xibe5
0sI8yOrdTxz8etsvt/72LdmkKX7L7Z8/Wqbzm+H1LA68l4PPf2m/R4uLCYg+XT8Fdrb5dvWQrbNN
en1lp+H2iya1Frbv4Olh+9L+6CL77z97f4HX2PubD+D33/n/76MuwD/H/mb6eDfF734+0KUBABdE
UeZ4qrASL/ZAFwYyx3E8K7EikaiMjz9ifmNnrh38Ptg9+SNQ7klcFryqvnhcnhVecSBJhHIsR1n8
H1YS9uBVcOYViYqsSEVFoF18VYAdnoBvT/4IfHsSl4Xv9PHmQbvZveKDSvEXdbY84AVOUBRRkDiB
p9w+viKPY8vKvCwKON/4/OP5nWbr9GX9++e3J38Evj2Jy8J3pS++TGfnvZXJQJYlkRNx9UoKNHX/
ViYDnF8RNzLhBBZHmHQRXm2CwvZOuZD3VjgC5T2Zy8L5ZrG8O+sxFmFayQoP/csLPOG5PsjCQKAy
pygEilzERdwzvW6C0D3hFHfFj4C3K3BZ2Kq6dqevdofoHDpaGlAYVzxLBCLKLNR17w4WB1SgVJAk
SVF4bs/GUjcv7ib5fR3dkz8C3p7EZeE7eVLVm9XwvAArPM9xCgcDa8+AhlclcRJHFIXlBSL0LehJ
/vXrOvn2+/D2FzgC377IZQGsTsdXDzCjz+wbCyyhuGV5Bca0uGdHSwNCiCIpnCzzRGL7t7Bqm/A5
w+AEv3h/iSOQ3he6MKz12ePqZj4952mWB0Tm4TRJb05v/y4mAyorkoRNwG59pp7BpW68LFn79u+f
6L0VjgG6/9QLw3n2pF/pN6vHyTmRJgMOOHJAmqO8xMmImHUCXgQBMVGkROYkIL5/MXv55kpHMNA6
Aev9NY5Be1/qsvAeLofjs+pvQAnrSoGGbrX4voHND2RRRBiMCtDi7F4cZBh+M0/Q3V3xIwDuClwW
thri1meOckltlEuSRB5mWHtU+yqbHxCelySW8rIkSHCkdlrkNXKtIWJ9Upirv8ARCPdFLgvj2xvt
7uG8kUxhgAsZQQ74ycpb9qGnrBVKJUGhAicSfrsHPka6btcvbnpKKLO/wBEY90UuC2N1tXw+a6ya
DASOV0SEu9ozur1uewgTEfe1wku8hIBn60d/RFhNwvKUUHVH/Ah0u8+7LGxhUz/of+3e7zmCIAhT
wvnlZEWUdsezA64wgNPEU8KKMiwxjvYSEau1n27q37ezevJHwNuTuCx8cQd/OW+QC2Fqqgg4vjyl
b2HoHr4SYpeEyDjXCgLa0m5z/XMFF6cEuXCdfpQ/At+exKXh+/Cwe8HnOL3yAFEPWaJEEWBlCQQ+
bwddMhApTC8cYQW5JsQ4dw/foYsMv/a7jABt/UH6KGQ//Pxl4TrXZvryrLFLnFtJQW6fIERNoJ7l
PWQ5sdXHSDIiJkL6CeL5y2wTnhC97MkfgW5P4rLw1SbT+3v9+ay5Jdy8IifBLmYF+Edbzds5uyIY
Hi3bR6I44qJM+2fXsqNoU56QXtL6KxyB8p7MZeG80odXs5u7s4Y45AFFnkkQeA6MHn6rgzs4SwNe
Ro4YOcTWPdqLZq1Ai5qt3ROiHHsrHIHznsxl4Yzz/HAzXu5uw3NcxeJAAP8OqpgXQcQ7FOugnATG
j8TKr6mK3cPfrmLLTtdmeMJt3FvgCJBxmDvPvDCMZzdn9ZSQLpYFClYWRwi83L2EooQbG1qawEvm
kZTqcwE0b32Cn9SRPgbaj0+7NFyRcHi+eTyvnyQP2iglji0yC9vrtmdvtcdbUpCAErep5I8BDq1l
Lpcgrp5ABjiwxlEo7z35srCe/XXeYCVp08EgbOGcviYJ91CWqUhYyvIsy7WxrK6SntWnRCo70keg
2/n5y8IVt+/icbp7uee5fkUcTgFRLJApiSwhjtGxsoQBzxOOKjJSSSy7Z01P0zX4+r9/+/bkj0C3
J3FZ+GrL5d050ZWRBsSZ5DkEs0QR8PXQZQdgYCI+yb4GMftRSi0M3d/HtiN9BLKdn78sXO+n9/rZ
OTxtOp8VhY8h5s7RlQYCK4tgyuOHWoe4R+y4t6NNehqHZ3+JI2DeF7osrLXlI9LBz8vzxrWEAcUZ
beuZOFY+kPAH4xacvHd3uJdv0MIMUJfhKbGtA2scAfcBqcvCe67rZybYAksQtpDgVyRZlg9Gp3nK
vuaV+vzL+WZzEru2J38EwD2JywJXQ1L46nm6GJ/zVoZiFokMsh33TxFaR3GTQXtlwx9WpG0RWy8x
rCGze/WM+s0Trua9JY4Aev+5l4X18OZu+XjmUDVUNa+w4GAdJOTxA4pyJiJSmWzJ1D2lPVy7qJj9
fZR78kdA3JO4LHznbSkTwtTaWVOJSDeggkVEwQOM7ANVxuD5EJQxyUhK8Li8+4ni+baYCbXGJyQU
D6xxBNYHpC4L7+HyaTy7OTPYlCoIUSJauUWz7y0j2iXLIi+2xAGqgB6wuzZeg9XDMDe99QlI9xc4
Aua+yGVhPLpZTdWbp9nj7kWfIyaCIyuAtEX41vjaVrj0rmeORUzkcHXTaJ3YX9fomfD7ant/iSNg
3he6LKDvl7NzR0ZkQaaUiDz3xgPogAwKLiuBPU04DnT6fec59E6IjNx/lD4C3M7PXxauI1zK8+Xq
rJljnF+0f0CXB/hQbwyADrb8gKWcQmQBLhZYXP0reYQr2Q+TEzLHeyscgfGezIXhvNJ1dbk6K8G2
Na2Q+MdNDKYA3S8lR5WxRMEUQbsP7gAHc5RsNl/D5ASO7d4Kx+Dcf+pl4Xy3XIIkgH/O6zJTqGMo
YYreLq++Ui+QLQwIB38aqYxtdKwfyL4LwxfLxj+nOM2HFjkC8ENil4X5GLHOydNZVTgImNDNqG6S
cAG3nUB6ePNo8wPGiLhjFfRCJGMEOi1Us2m/y9HsL3AEzn2Ry8L47mYxnP61nJw5+cjx0M0gD0ig
iKDdSw9l1JqDoYmPX7tE7J3qdfDNrkPrhPzj3d4SRyC9L3RZWI9XyDKf06ESB4qCQkQ0c3mzpvdw
BoUeRGuEUbblij23eZwgyXzCWe6IH4Fv93mXhe1k+dQmIs+JbusuAzle3DI/9vhd3AB5KREcPzRt
amlAPVU9CfM2C/n78PYXOALgvsiFQawvFvr9edvqgXQty4hjAr+Dmho0EYmg5cuuL0jvBE82aP8Y
ndJZb2+FY2DuP/WycMaVfIPuPuc8ymjdA4cZLB9lW1XeXrgdzxkwKzzoBK/E+/aofyT04V5cf928
/P5R7i9wBMZ9kQuDePr4eOa6Y4r+ayiPaROMrNQycnsQSyhsRGgT9RMHm0Tc2Vl2Ut1xf4FjMO49
87IwPn/dBMvjlgWX75Vy2znAHEJjbXCMfe+v+PEEn1Yw0ZE+AtfOz18eqFfL0dXjRL9qqUAPO015
jvwEjjBim9DQKF1UeJQ49Y4waYMlCH/C7GIPNMncvvbw+1Vmba6e4SifkI/68VLHwn/we1zWXpgv
n8/LuW/j2wCWgJXb9uZqaxg7h5yHsYZQGZq3ychfoInbbvO9ZiHnYXkK5b4rfgTOXYHLwhaEgocn
/ems/RXRNwJsXSQY+dfK8v4NjRbWAugiPI8emtvGEV14Z5urh3yTn1BUsbfCESDvyVwYztOFtpyd
1W1GTYWEPDJwFNm3DgKdU4z6xjZFhSYxb551D2Y7eAm9E/zmWW+BY0DuiVwWxnP0Yzuv1wxFjfSy
wILO2RbF7IVGtlsAwc83b2uPy4lebKf4zPOu/BEA9yQuC1/UvoGXfXPWQyygWzUaZAq7drf7Lfdw
CeME44cONZJ4Xres7PUJp3hvhSNQ3pO5LJznN5PFcq6fFWcZvZyQb6IifGdYXnteMyLcmDmAniFv
teq4sz/6VfO1FYT+5gSc91Y4Auc9mcvCGU0Hzl1lgbQjWgrgyEpwrsAZ6B/ntsoCdRiHGh+j8r88
qbyiv8ARAPdFLgtf3McPk5vZbHeUzuM6Y+aPSNveieiut+2c2DO6YFKDu/naNfPAhZxaa8/7/Qgn
LtjuCkegvCdzYTAvV6vpmYOcUMf9hGIHZrhYLbEAhGzCbkMkuz2285CTBKOUTlHXYW+FY3Duy1wY
zk+r1Xk7S8D4UhDlAEEAxcsH+F8tNV9om0Dtd4eZ50lySl+Jnvwx6HafeFnYPt886OcdBITiVuQp
UFCBu7gdEdLv4yUMUM5M0LUcHfjaqoqewfW8TjenDALqyR+Bb0/isvBdTBH9mOlnJYVAB7cRLMyS
4EVC4SL1opg43WANKOjVdrCP18JG+MPbnMAL2VvhCJT3ZC4M56U608+aq0AIBK1vlTZiuRsk0bmJ
xYGIzgQ45Ihmt6mMXueQRfjV25yQoOjJH4Nw94mXhu9qft4ACAa2tQ3meQVD2dqZin09jXmMHELZ
Lcu+TxdYhIl/SuijJ38Utp0nXha2y9n84VEf7izZc3hLuIQ5zGgDv15sew7s0UHQhx6Fj3CY0IQC
A6H6bX+Wnp+200m132Xh9hc4AuK+yIVh/Ij2XVePN9OzOsVtJ0WUr0podosOTqh5693EEmwx0la8
Ca9lFj1y1zJrW3g9ru0T/OIDaxwD9v6TLwvve1D5UElxZsImRRTr8HAvjESmMKmVN6pmX2Pfg1CH
EoqT6JoH1jgC6QNSF4b09NwDvtBxAFcuBjC+sgR6ZxocAQk16+CPoKRmv1L53j5ltldH+hh0Pz7t
wnBd3p+1MAYDkNHRqx0cgT9bck8P17bfIho+8RhMQLaT3Xb2wGtk6z6MTqiK6Ugfg+vHp10Wrqup
dlZc0fMFFalwgAjSxe2fPVxbgvXHcQO9eMfKfjkB1470Ebh2fv7CcF1qZ60zbykA4HjIr0S9fQoA
bC+EoeEfvdYt9jMOq/DlhDrzjvQxuH582qXh+qDfPO2U4TmcIzpomweg7BSTuraTqnsnFtFn8Ktl
uMdt5ngvsrEK0806/33fqCd/FLqdJ14Wvg8308Xj1Wz5ND1r+ArNqRGZRCeug7NweYwRQdtjbIPX
EU9Q2h+z/g/Z4GoW5vYJ8av9JY4Ael/owrBuWyzuXvU5jjKGhqCxIjp1kd3A6k6MErkGXL6oiICx
3Fap9u7ehxc0V/z9g9wVPwbezvMuDNqJvlKfVuf2hdAIFf/BpIjXZFFPUwPf9kPEQF7PeR9fa5N8
zZNTHKKHvSWOwXlP6MKwniLZcNZRA6DviICafc0GH+rcBDptG+bC0L23evOOvraRbDhh2MBDV/4Y
iLsSF4bvIwYOLM56HSNb1OYE0ewFucE279A7yZiAjBJV9LN+n9rWAThD3//gpOu4u8AxEPeeeXEY
67MzO8KYioqWPQhHg9sBlk4P4rYhPSKU6AvxT4VbD+KNd4Ir/JBtPsofB/BHiYvD94t+9jPc+rsy
KHhocrwf6QB3C8Y2CiOgyttkRC/bAICKzYlnuLPAcRB3RC4M4+fp6KzmNGKQnIhJIJRFmBLlZ7Cn
OvY0YpjIB7Nootl23uuHPB5K+/sp5nRH/BhwOwKXBe3jcjg8p6PU8ioJGgDg+LJv/U07yJK2Sz0o
dzuSdM8hfgy/nZAN7kgfAWzn5y8M19UN5t0+nPXiRe8HdFsCpw6Fpeic2A6V72AroY8LhdUsbqmW
e8f2MVljYm16wtW7t8IxGPefelk4P9+oN+DAn/MIt9WlBIQ7sLLQPw2dqXswozkmEoI44ttpfHtj
FZ/XX9dgsP9+uKO/wBEg90UuDeOhvjgrxDipaDuPvvI4qq2VvJ8jRI0LLCzkm3aVpx9N6Of1t01w
EsId+aMA7khcGr4PbTfMM3M40BpPBCkL7HbMfTlgRWO0ANK/+OT9pu5inLbNME9icoDx3F/jKKz3
pC4M7+ns7rxlxMgRSpjThfmZr6Nu+7lhcCxBscVQ5IM0y2fbc0+pIu7JHwNx94mXBu9ieV51DZYl
LCsMiEDHJQIbrE+hRc8eAXPqf9RbDZNgwpPUdVf+KHw7T7wwfFfT8eTM7jAH+juClriMtyMFehYX
Rnuh3hTtq6VXVl4v/fCc2KZ1gkPckz8G3+4TLwvfv/TZDDOd5vpwqp2ZcwfvFzWFSD4guLXt+NAD
GtFrjByQlX+Clzu7/pWb9dfG8zDZab75Zr98JMS93tsH85z//vOl+tf627dkk6ZXb39+uv7RQkdA
/yPR/7Y9wH+6DsLsah7sXvHB13f1x7///ANv0NyEs/Blndlh8DnfJPVqk2KCx/bl/sJHVz9/SZ23
z326nv+sQcF1+9W63yzt/8WVh2+c5d82n64JRoq1XVZRTNU2y96nGSExAuedayPr2yncPR0zt9Gf
M8WwqZ+8ruvDm+2DaOc3fP0Ff/5KUGOrtbUBSa2F7a/xhGTRPiR7GOFN/Ay1H3/2zyscrrO1jsG1
Wf0B759/unv7PdE3wseB7bV7ldNvn64xY4RDL4F/MG0X6VBFPrzF1+P+QWqzTrNP1wxVBm3/+3ba
lNKS9VvqZ4kJnvhIQRUOeka1pbAs7MRtNWQQJpmFnaG0/r4AV+G9WVwa5tuP0DQfpRsipkayiAO0
EZ3dL4mBI7UZBv+8kbd/vwpy/z60gyz9dI3HXF9Frz/Xflm4khiAhYg94gr4fugvyeLzl/UKbgZ+
nPt/guUqfkYC9i5gmdCKcy2Si0S4C0lBBL1OaWbcSVEmbIzKapxhRGWPCmpi5Jb8GDu8b36XOaEU
v7GWFDJPxJBi+qWMkiz9btbEC9eNLBTMt8KhRqI6TZrcNkKTNmoVFbarxihT4WI1rGTGGYaR5KUP
iSjX/JAV0/SLzQeFqztpZOWTKs5id2KZCReOFOoVxoto5ZWpeRJv8neRVXhLl6FCNDRKxpJHRchk
vkrYvLJmuaLE4V0c2DanstSqo6WZx4YwljyQS8Z8Xhi1it/EtIds7gV/owUBw6iZbLrSMPFEKdTQ
mkAhahyYxGbHHpNxG76u3FRLU6autMoy/Ui14iqTtMIgeapJdp5Ks9rL3cJa5gHhK0YvM09JUzzN
qdl0apli4Ku+44k2t/aLLLOmFucmjsqmHiurcem6zrS0/DIZGxZZkVIKVEdo4lANQ5nLNKHmI2aU
hIb7lU/LXFAZonjWPDML3/ZVTzb4ZMIS4vljv7GqSsU0YcX4K/DT1B6xRtpEaioKvqDVNlffKmUl
OMNC8UVWxQCtWrnPG0sun4SSxsJD1Uic9eKQkLyYSum9sE3VpOPUjVN36CRJZI8yzFnDUqKQ/S1Z
bm7oglIaC1/JQo3nDeEx4ERLszkxMPXYkRtbywM2pBoey9+6KGD5HEieUKscG4exFnFh4GppbMhP
uRwZ5Sgooqz6rOS8x2kW4zjOkOdrlrtNEvyqppoLrpsPuZQnkU6aTIrumyoVbd2Waj5QkziNpGEt
8HmsGqkT1iMrt5q0Vm2mCO4VL2bod1EuhVRllKZ0I7XKXCVQ/VDxK1W2E9n01cI2bebONyWhHvoY
ZGFqJIoaGg0DqZAzLVfSUlYL9PSjY4eWsahGnseIusGmvrkwo7zmJ46d+vwIxkfKLqKo4B4cEvHO
uHTFMp57WWqac6YyK/lLIDIKP6ljhdJbAxpFIFpuSnnj6jYbAZVSzd20XEhlXul8HTu6xBf2rduY
zH8i4tcPhSwIKy5JTZ0xbFFLXVLes3JtznACHC3KRHHJRaxv4ff07G8e4d1HJknLcRnw1ljkS/tr
XEjmuGJ48c5naTQJU2LoCvWDMR9VmS4zeM0NlcJIbdgg0S0vE+5IwsVz24xZrQkCYcm4DTNUbKZ6
9BKJH5c2De98OZZnlcW6Y8Uo/aEJS+zWiIk/TUSzfJBi0xgmmVhrvsM5EzMX+ClrmOIXto4NS7UU
W1ykjbAhflmv89RLFoQpyOcwL43PZdHwWsBxwecoKEy8j9TSSqtIP9PQzL8WHhdNc9YWHiyXTW3V
zWVrTr0KP+jF0jitSu4/fpDaEyF23KlU46h4ueWOBMUOJy51/FT1aWBMUtt0J4yS1HrCSObMDA2b
qnHIOSsPGnKZNE7wd1ARR49zxbyXpEQe54lj6GCMZyM7sKne1FUySRM+nZA8Cj4rArSLLWfJXMBW
HBdM2oxI44r3BTGYNW/XFZYKoy+FHWX3NHfyURIw9ciTnWLZOKY3lRzWg26QMk0UbXLPihlvqaJF
/IVLmWBoOQ773Wed4CHJ/XTBVdRSVLiqrKTmrM9PSdowz2zUpPOskL1UK+taKlTWcqN7S/Dkz0ph
+KO6rswhL/jy0BSUQveLSNGdkCeNyhRCqgtskam8g2Oec1m1aqQ4H0mGwGlSadSsmtVRPTFMnmq8
Vypj16eCTlORUTk/FhzVzmVZK8UmeMk53sEOYaFu2dx6KMJEWiSVmC7C2Ap1A/hMeDsSp4bvVlM+
ypgRcR1mFFmCcBvbXDVxvVIcUp+v5ozDe7it6mBMMzOHrCIPA0OUX5KSMLrbxPaMFZx65CcRo8u8
EI1LGkpDwVZiDd5esqBJxg/LOrKejNSr51ZOax3kJGcUN1U1zhzG0ZXQF25F6mdQRx7R5Irhhr5n
V2NiE3nu+TX9QtPcGVfUEe8yq4rnmVuwY74pq8+GzyYLvAMZKjlwnLGL3kRjFIbYQyfipElZN7yu
GJQf10msqCHfRCPWd+xhkBBrxJhcMI35sB5ykpEt5DrKVdGr81vL9Q3V8sRylEFv6pUpC0M2LLhJ
IxXGPOfMYlQLMq/hQqDjCid6RMzGGMdRFGoGYd15Vif8N88sk4XopCwMALFUAxr6Y8patha5Dhky
fpNqlJbVlHFtojtN7mi5I8S6IOdAvK6LqcWU4iTw82CE2iVuxoDxNfVzR3mWZV96chPKLxlDzoe4
MOVxqTjeyM8ycmswrjvE8YYSzWpD9zLcFpFo1aMYZJLvFmHNO85m3RHTMMmK0lpSWTHndKdMyZAr
uHho+o0wdBtqan4tSarvK85t3jTJ0CnyckkZL9KZ3C8WHDTHuDEcV/dkydCaqjDHDhE8PbDlQPfZ
Jh+JjOWYaijY1cQ2hUKDkeTcFmmUziPFs4c+J+RDy7a9YaUYwlAIG2yHvEhctfHK5s4MJa+9cFk9
lpVq6EtFqMP2b6a5Uxq61HCVJmeeM5QVJ9Er1BdoPgnqkeMn6bAKFOxhO0lGmeMEmhSUrhY5bD62
Sr+9QMrwrsZ9N+RMVtSqiMMu9R1z6FWGoLlOo9hqKWaO7hQs7tCE9WZ2necrhnEYTfSbYNJwoTTN
ajsbMWIF2OPG0MwEaiYVFGYiK6moi4pR6XYg5ePGlQpFJbWbrsMkiocOW5BxEFYCUb0qL2WNiSPr
cyF50dSj1DJUg6bJc5SHzUgom2hBPKf0Ri7SHfLQMcuSH6VumhrzyiYZN2Rt08tHFocGIpOKq8pm
RvGSPK2KGyl7rEgTWSPYl0k2JElUznGpe6EmcBaMOInUXq36MZ/bIweeVcyrQVLUohGpiZkzNTvL
Uarz1WwKwjcBcuzvbkvHdn4Jo3obTXk1pf/513+PN2Hr9adbT+b9r7v/CqE3Z6Z1GDr/sue97Ez3
nn/SdWV7H/7YeYGz8u6HcOiRBJWOsPOPHZi3kRqHxd48GIVDsQsYPW9xrra6dOfAcG1PW8yWUIS2
HGZb1rZzYBAeQ+9EtPBB1663SYzvDozIsgTk3Vf6/a85MG3b5K7/woNwBmKhgCE1aA+lwL/66L+Y
YoxzSIP4Ls9oMKOiSzXRoMxCqAJnyICtNJTg9qi8ZzQLM/NwemSnUQ2ltm85A4YH5ZNSZ2wGCraJ
qOZIlJnQzLZU/CzVaMOYY/T8bZ78Jvdxo0TBU2UmjV47MczPUrHYVewqosq4ZT2GYRaruefwnx3Y
w3od24kydV2TcobqWZUSqY5tcvnfYdqY7iizzSgZKjErRJ5aOUzhff71HfsY+vinu0G3m+599/73
bWrpp5v6fUTy/r5uJXf7Go40Bv7ivyj3eeu6v9vY2L0caIwcGFHwj1FCcH2129hI62ynwFMU9m3b
J1xf7TZ2y3Ntmzsji7utC1N+xTPn8YwPGxuNVeCPY5wDxe4WBHRL4robG3EfIWErkbnzAjYwVUfy
mRJGemOqpDLHQVlOMWJxygiMXOvUiJaRz9TJigRxPLalxPV034PhPhRtx7HHBh86D7FDw1wzZLNI
dbm0q5CDw1eVjhowlsDOfSYycJUZBrN0CjgQqq0EjD+sm1w0YX0prjBqhFBh51WqBLyjihFZ/m/D
brWwgOzQj7WwhkoUNJRFH8r9DdtK7jYsItXYjkhHgCwtvLZB3G1YEW2pMcBaeR1w3QkltUFEiCm4
DV6bYL5v2K2Shgps9abSzrL/lQ3L4Zt92LBtJKltzoe2QDyaJuOrtBv6QyTJc6QwZtLUnOU5tpVW
FIXhjZgoy+BSB6I85CVP8TRsXsKO0pg1lXuPY9hIa+QgNh9hQzi1LoVQpivTDcr8SyIGrvtMxUIw
NYSCAm7k22wa3P5vz233HA+F8eM9d2NnyC/v77dWarffBLAVMFIbYQbM3AVlAYDu9lurIHHfImxI
t636PihIGVQkVkBMEQ0p2par0Lg7BYlGFdijkNkNcP6V/dZSij/st1ZB8iKq/NBvDjsb1Jj28w/7
zUQ4UyijzJ45eeQpC6GRcnEaY3+J45KEdzRqrO8GKUPyLAZcMKxhj9Inwki+GsqIGg7zSqypnnKM
9BIYRqP8bbCit4xk6jgThhh+uTRIkZb/kV0udFUhlNN8FHGN594GaZ5OaJ14T5nUMHdhSW3rPsgL
M0AkLi3DpaUojm5Y1FO51FGgiWVBl1NOch5lyVsUnOwGCw8Gs+oExaIqvG8IlZhqbSpqzbllU6jK
q5K2TcNXnSwl3wti5er/dv7rzv9p0P4mCN31gY3fGs+vMXsFGx9JXVQPYmzWG2H2feOLUG4oZtn1
xtrZBdDAGKPGI2qPRsRtB7z3bQ/WD2jxaE8LG1lEA0T6S9u+Dci/B+y3dgGaWSs4RxKyBihk7m77
xATXk/gmvYujRpbVqEGUWk9dTsy0VOKzdC7TSg6+M1JTpipPAmtoMHIuzcuwoIj8ZiFXezovuVyq
hVIZGWO+VjJdyHJ76CEmMpZzSxwbmP+nS5lCdFs0G03gHcQeFZgKxM6kqZJX2dLN2PChMAoO0RCn
WQgO5ecCtVwtsEU6lK1EVgkh6dChMasmDtvGchq6aDxbHpVJUKsJY3uL3G8qBOICc/jrm/u/z7Bt
nasf62wVzl14SGdD6n3ryjBoO4PAdlsXHFIRBi8aKMMaQMnsB50NFjGIhSI6CKFQS972ktrp7G3x
Fk4BaErbwWPcr2ze7ebsbl60TQBnBt8EPW7Qf667eXH3mxavJPaszHNBXJSc7dd63YjFlN2aloi/
U07H9JzwyTBcIx0rZsDGt25BmPw7xYA7emeJhTRm88Sf+0hFqFQMF0KQPDmCcE8KTlEp9KnmRbw0
JBlSVVGSLPhIaUaSEKaqYnmJHihRrLIOMW8tJIueKDIvt0rGz+ykWfpKHakFNR89RhibCvnLcrhG
JY70jbGMv0O+lD/j3viaUdnA0YgWNGwCNRYNacgb0q3rc4puGI4xrOREuuN95zPMJuExjX3xEdF9
7oGIgT2NeCsL0dACW+EtknD/MbX3j+v23x+ekOGu/3jDv/cX29fXreRu06PBO+IJBGaKgIAEuPDv
hgrcNbhy2NXvNvNOY6NLAHKfqCvFkACkqNoC8d2mh6HCQgBDjsHwgZaVfmXTH/DkUDQFSwpB1jbL
SnohCtFMI1emXjLLyowr4OoTrtEd0xU53RKyUq1plIW3uVMJ7pdCTOy/vcQNVCtMjAaK3RTiCVt7
hXjvEpsqapNahjULZMZKYw0tlsXyP77MVURnkK+zJpUdKSs2Iib7zNWs6N86ZVDqWVBUrCo3fEWn
NK5toULKqwyR+pR85N80RpRMEmkZY7v8b2jii4xC8NgwP9676ubF3ST7+7aV+rBvJQQL4J5BcbUM
gI/7lnsfo75lhuy2rQwjup0t9B5l+LBt5faztjUrRskhJnbatsWGxQlB7AHfpG0F29XVJV+7aFnF
lLNCNORSR6aNsWbOdg+ynleJ9ymTWndJ1WpsPuflTQV9+71O0rB4VAziqYwUZreGUIv+xCyp7Kq+
0cYwTNtIjUjzfK5hHZXnGuJOeD+g2UsduDkCb43AsHpNXcFDxq6OJmUSe9XIDklj6rnBMr7KMY6H
OMh28zNyyCax+uva9DI3LczFn21aL0vWvn1g20Jut20xAKntDov4FHbbq4e3szHaIkGYv3QXLcZm
3+1bCh5dO6QB23LbmBTbaadu5QFBnw5MVAJf+pcZLfhiXfu49S7bUmQku1lY4j1CS1oaQWR7eTGz
Wc6OF3mdZjOHyah7h//xuUpDnDy4cBwdmqaZYmNzuahMSJA0Q6MqFO9L3gj1JOOjJ4TYk2wel4Gy
NLIsER9SM6/zuWFtN7CilLmFdISZ+PnCURIyYyIfObWAM6lsagloCrPEhnExNYoG9IuA5CqBzRt/
lguP+dstbS6fF6BPZJJayOW6Ee3GUz3KGnNOrujQtZpqIiSujJPEiJqcK/mjkzf1rGATfsk1vr+0
Atn/myNNvPAMjkUOxfR5tclE2blLPQlJWEdkvaFbMYk8c7cOQeQYRfksZrYnaQxT+e7fv35w/gvt
7p+aIaptXj3A8t4cOBYfrJDWaEAYAiqztaC3pXa7YyENMOiA/NOnZnckYFuD4NRawgTOHAyV9yMB
kwYlQFgJoRSYNjz/K6occ0b7hwJzZVmwCJGNAdsQBUZdXa6IUYO8u52ACSL7cPxcSRk6QlLlEzd1
KWgOBgVrwLWS8JYJBU9Z8QkjFroplKUMs4Ar5WLJJUgqah7fuGBKhcUyLaTiixDTIFe9QFRUt+Al
LaaEmfhyKuiksBtXA/VG1C3HlVQrL8UxuCK2ntPoC2VLospsyY5Y23UfBbHh5qDyWHeVbwaV+prp
sytk9pyAr329qOX40U5L9jaxHFbNOftBrtLJ/7H3Jctx4+jWr3JfgB3gTG7BZM6pWbbkDcK2ZIDg
AJIgCJJP/x/KrWtXtasi/O+6+0bXpquCUkoivuFMmE26Cb3mwxjU2bDobRepTWW9q6VboByJRNYv
7Gg4L+jSgYRxi+mQJLXN7KgPjSsE7fsSoqDUUjtHm4mVn6yuT0i3/6SCDmhO7fI8lQr6JefB72VW
+uWzv6SPfjnvcPYuUaqexlbd9bF/nMHqZLMMS8p8e6lNeh/GYJCG+Vw4yUY24g4O3KMoqgxCh56O
ETmUi4yypSbblBeXPi03YTLSvmCnWYpH1XZ7d/D3fdhl9eBfBWN8wef54AVl1i3tsfe6gdah/3Fy
oE8rZzbSJB5umCPmvOnqJqsT9yaNx5zoKd7qkI0HRexe+wGnA1t2pBkuE5uObqXOSR/fqSahWHbM
dkSWw3Xdzw/p0vBMtZxlv18k/iO767rv/nV3xa3nL8WsxC/a6/rgj/YKXVAAPH9lVH+mW8N/AF33
AfOvQ9n3RKsflQRS1ZWSSlNITd/8oe/NFaxBikYNc2i8grg4+u+k8x+WSv6q/vn/f9aLrtPqT911
BfnXrT0EtYRqgu+4FpqfQFe0D0jtRFqem841Y0vLUDYM2FLibouQlXzv+4vfP4Uq4YKOo/pQCY8v
e22dkIJzvZtl2z3J2Ku2mGNFcRO6s6+LzG2dJBshCRio5INe9hx6VopJ0TySEeDRpxlKAblXTu+b
/4+X8d+wY6GC//WbRntlfwUU4aEfbxlys2AaRjDaWyQL/tDv3Qq9Z70bAOGWyKtdcc4fQxxGP4zz
iJcPocz87nr68Z7hAbCfuDfzn7ew/cZ7hmb3Ly9agDcW/3MxNWIR/9MYJ71Gep5NnBOPJbQ96VL7
u8TvuCmympGqfu6Yk0w5CUSuaqKjrC+WxyiqRypNcSXjCXDO6G9n6OTGnsR5OPsDjRLxoma7VcqB
CFSpqzgan4JoUNQYlQ1zdFNye7RDl4My+DSO3qmpA7JzLBrEG/Y0LjtHLvsl7X0azstxJE23N1V6
23erZKA0h3GpXwMnuTZjAklYaWjasX3hNl7mzkWSaREHR7fzoTL1XCwykNzRJsZHg5bpNZHYe5je
8sAHNWCrinqO3g2hfWBqlitZkLOgH/KKDQadJj2QonaoZQmagd+ewlZ8YAr9WkPbG4TT0ehu22Eg
xvfycuLza1NZvlmC9Fk47o0aeU9jjx3kQs5oEc9zIPZpXwr0kuplqJ2eQgnXZbHXHvSUoN/P185U
Hrmavg5QclElph5KbmfriuU5NNzfNHyR0KiW20a527aLP7ltd/ZV+ejGndj02s2csrnB9PRNl46D
30h7sPPwVJfLWcfcx/Bb5A2kmpTMfKBd1SrqO12fMUMqGpGppVUHRYfuA2erfL0v6vhjMUfQYodj
sB+Js2RRKJ6HrnucjRNsMExDmpzW6LZlced0zcEbRkv1iMeWpqNkcvcm9B7Y4J6A74V0duqvU+hv
jBLpttKkoEzMByvJXQPNdQaayM+4TkroPVzamZnTInQufou/F9PO7RiTlEKrdFv2bMeHcV8l8n4J
4ud08nPmml28DFeFo2/dGXN6HEmMU8WTSOt62cb9zOxOYSTPhS2bmAJGtMujH/cAF9vIayFt63ua
fudJnckhh9/vyv9+hdDHHvnXhTATRdu+2l/wPetz77UQjTWI4KsHJv4mBfmpFuIWBbCL/9tWVzbz
R8/F+otpH60Vt2283aPxoxaibpGVoUGbRgv/rUqID/YvLReRO8gNj5HwgcuX/thyIbgdp4H41dl1
3S+pX0Fj1EdpzXLLJ9J+7kdPbVLoujN4Lya5F2Ncl9cdj9lVUlbqiY39OehZMFMv0VUC7b8Ftdpm
iRrnKoP4HBIotzmWbZA3sjz1sK6fyrHErOssm9ZrLmEld9VUoHSNex/C6zRxBEiekjwY0S7+OTBB
uUkSvW9E+0UGzVUn+TXvw7107Uaz8MXrWN5P5R1L+23qOhDqQ6WdFu5hWMy9NwfPKWbvAvzpYZqC
k671J51W+3genwvdfFRFedAmOS3CvYUQ8pZ0ybEpXJTeMnfr4UPl989pF+37KHiqVLuFcOZSaYhm
vRqyLCfN4yG4TmLnIhnZtJa0tEsLwKtjqzO39s8eV5So9jmc+kM8izjv5mS7TOyxxDdgpR120Ix+
qCPxNKY+yypnem5VDfmrMpLaOFGZ9OZLGznbIaj3oSJbCHZAlNnyOhrcKXdKnjdJ/dXr9bKTLj9M
s3VoJGYsDiVU3x7fDeUSQReJVtCrdOvWYsganT4HXXTtNzF6Vz3VdEr7Dp4TnWaxDTvqF8V9XaYC
dg+emdpTZ55Ul0JV31KoaTPBySedD6Y6R4x5dKiDG0WKbyyu7+qh/Tpg+MpKNpxn1eeJccEU+v2O
yGQ6eU7zdSLJuImUfSyCOsycdCZ7sjRD5ihyE3Uy3C7WgWzIVN2WSHW/1qsNX6AJGgYJT0Qxb7ht
S4hXHb0JB3EpC+/G0eiZCat37Sy+Os0M6fqgHkvHveXTvOsa/ypqm/tGQIvNLRamNG7vorEDZiLE
439DpfNw8P+60sGZ8Po/Oe4OF79AKfDke63zEXCNMQ0kNoiSt6CY97EP/GDswciOye7dqfZe6pBz
j2AS3C8CdI58v2H3vdS9aYhW2hBfbVWJ/B5Q4YOq+VOxg1EOHwCyE8hLcJHgH4tdomPhNv4UnVwT
qDQC8+Y3I+a2fh6pX3ZYM1CKxoAOnQj4k9PFTUm1wdfbiqZbmstgTLuJY6+gegqePRFYGA6mTRqZ
fTG011FiOG1A/tA+VN+KMi2yIuxf51JA8+be6YY/Jlxfqr7VeQEwhQZGlVkyOU+YBb5GKrzvAl5n
VVp+cJfZ5GZudM5dRvZLOEPFHz3h8AZU+Ckml7J/tQPZSrWE+cyjJUOvOtsI9QYikZt+Hu46uJ4o
GwNNUfHORVF/ke3CKGHQoM7BRir3Dq64bbTg5+m0BmtKTgTHi8IigtPanYXRS5Y4cGt0dVdDut9E
UJo6zYPx8JUtlPJ00EzmPAh3ksCAluqHVFWAX8ITEsG+ykZOVJTu1srhVCU6n0kxQPfuQ/XCFAgj
fmub4DXmACGJr0EQ8Y9t6xsatxOjo+98ZQoybgsOlqwHOL3wNj0ncwz4p0mzoBkMhYt1NzjxQxek
m2TiPGt4+SFQ+tzKeTPN88EIeAsm59BwZ6KWsM+lKK5lj+GPOQozMiFfqwljaSUbmwHxzSK9XCY5
bIEpYyrW+BFqOW57i2lyCB5H2W08Fx8cUvkmnJbcOGnaZDqFRWbBugBdBBsr2k6I998OqQzjQ0u6
/gZDvfzy31Bokr9VIdy9NmOBOxz/tcysz72XmXVRxPEFovVmev0jjAFH7P/eub7+lx9lBoobWKLf
CxDmsPcyg6+HYCRCVjpqFTr+lgwBAvR/KTM+VOvQ5ID7BYgRr2XoJxgj9KrCNknqnIRp++08MWJy
D3pWb5iEv+uJglAcltVKZmDbYHUkThn294DOdLWxqBhhmwl84aLLAsam9rOdVpdXo70ZS1PFKlqQ
5aHUKBVc+4+26E9u6DiUFIXdGSLIJizTc6oh+mq66bm2+sAxdchBbqtepDfKHXM4Ur/JuLliroRh
h1/Po9hKN36qCWxvXvsF8hkUhSbNWxvchwt7dPWs8qnuH/uFpzm+73kiTNxC9dtSd46eRWUm2kbB
l9mxgtYVC3Kx1DiCgbtPTNMeNU+fXSbJJjEa50vvyiG9TVp7XnR4x3i9X4pon8S13ZWqvk6XQWA7
GyRdAcSWV/g02Lm2xRQ52VD7L7VkH7u2A4IbweUUwKI3V9jPuqmhYZNw6rXJQ9xrqPTdEoAPcT+X
Q9tQ41Q+tQVEcNOQuhSAw20s1Ljxg/7Vb+XHhuncc4KIzrbedwmH6Qyw9OKZb3OY6MwhKI+V8kZq
ePMpWKDPj6ablvF94TdPkWMXmkTtMSqhDUnlfHCbBEpnZ/kMQQjmJB4e2lbuSxF+ZsK/G2Y4ZrqU
02qYtywt9kUI3DpczNF02EZLfCUn8k4TY7T3e7SLeHpUUcFp4nZPpGtuIjIntK/Y3i1LfNN4J3tG
aNqTXDr80jvyi22DJCMOGsYEZxCFV+8WPoLPvBDHpCcfi0B9Gi3shg2gh9psWqe/rh03zSBzo+Wk
Nr43bgOUY+ontsqIcvesTfeLoz9G1bgpLatpL/iBd+bidP6+6peFdrU8qDYB2IYjsNj4CKj8yozz
yQ7NMZlq2Cy768pN+IboTmcE22rHutsqLg4V52oDb+S9o8e9der7obcFjYf6Hp7wO2/dhKNZXBWs
yGDI/tiqOF9E8S1dN+dJlQMthD3Fc7hvY3mEh7uAIg27NiSceOPta72M6Fsd3HV8DmHnHoPRoo0s
+98vzP+RCPQqPvnrITH73Fe/lpDhsffS7eFSIxeGCMQ1v9+f8T4iQhiJYgmFGAo4Ft6fazfUNMig
BJf1Dk//qN1ItsNciH9w6YoP+ddvjYjr1PvThLjqH3GPFu6mBcyYQFTz59JN2JT0zuCkJ940k9mw
ltwAMQIPyyScjmFgeEXFMBTYMG2UeQCiN7Hm3bp2xs8CVKy+WcXy7j1s3ObcD744lgaW6xMXRSig
2MWrSlkJpUw+LL3HspAXLQoddMMVl6G4t2QpGqx+fT+Cd9FB60q8/6p2bn//Hf03xGPQav/2BUTe
6L+ODj6een//cLEDjC+IRQGB/89L7t7fv/VqU4j8UggYg1UrAPbhx+yAezCxMkBN8/3F/DE5RGvK
CkGvhzuM4JnfQGNijCA/vX0r/xHgzlz8g7hVEKnBnwYHFU9h3AU6OUFg+RJX6SbCsEC7Lt2ppYyP
Zh4+LJGE2jvQhtpWE1pUYCFhkKVjPZ6jYgqykrNpozx/fmpYPWVDZeptJGBXW6R3cAZoCmAWfZ0n
AYWjvsLidZFzB/yAn0vu8m2PF29bssClGhs4VOOAFVLdQTquRAYrZbupSbpki5q2kcVszLVYKDfm
0ARFlCvMGUZLkLrV7ICJnMCTNhZSAYZNnw19m0UOIcB2Q6wOvHyq2qW9LZaIZBNRMXW5ffDcTh/K
2reA37sihrAndVw254U2AwMKUjFyiUcMDnkNejNNbBDmLe/HLgfrAM9SbeKlpF6JDqcN0M0tGQy/
xIHqaJC2j6So/ivG8PVi3r87SVr/4hzhmR/nCDoEFOtVqrPekAPo8sc5gnPD/Qnx/HGOoMVJMGVD
k+aHODNr0uz7SYKWEoyQCwUP0M31mP3OSYKF5A9HaS3kIJJwmiD8AcCKOIs/zuBOGGAqG73mPBbk
Ma68XeDAUomZeMuBLY4p26XzAIfyUCzdTkYx22jfddjHKuX6IZC9yL2xg4W59WIMXGQYXUzTY8xp
rBAZdVzSUrgfmlnI6AaRHbDpL720m6BcVHRtVt+Gr7Exzo5q+72JgA7mVtbjdnR13o3tbkpXfCHc
zXPyxZdlvynAjdCA8WPrlc/cW75qt3vpPXHEhco7HjjUr5PHSSJTxjN38N7d1qQucfDK1XMaXqne
+6QcfiuZ7mkpUrYp1JI5Hsin0PGuhU0/FV0Nmoi3CWgY8hT0hkadvTJucMSY/TDUCq0sxFoOWuOT
Tcx9Cp1yF04voT9VlDeIuWh7TYO6uGam/QT9RTY0+ivkWteJRSbAMPYYp5urIuAvo0YwCokerK5u
Ecizj6STD516ldqebBVesSjYiGa4Csf4aqnZwa+7Eym6e7eVSH3own3YBfu5iK50YB7QD88mDC/W
MaB17YV3qaYqPQ5LtZnT6daYEsSGhxwNJ4OjZ8Pc/oq081OfmGe19I9zO2X+ONwtjcznsH+IlRbU
Ie6rbNObdlaSLhEwEndc7mupr0N/IRRMNKwxIXsijnsJivSaIJ1nNuoQCZuHZtiFk8NpHRW3AFpy
bx6zCDtdXNWHsQo2I7y/dC6KixbTCRkQD723bCHWyW1CdlDrbBfi39s+yHsvyEPR7ggc75Vgt1Mf
XymmtpUtcqHmW9/gV1E0B93LjeirD8zMlHfRg8GPWhh5MdpDiXbrzCviXbOm8/jNNnacY9iao1fb
G2VbBA1E6Ye2c7NqhFvDIPSkAG1ZjiTYNHbZpYnZxITnePERBdF+TTi5aYcY+Itevpm5tptYTsfB
xp+WtrlqgQ5nvG0vBrMOVUs37OokvC6qRGwW1j0Xw3CdCuEBwvGQNdSl+7KLy6dScO9pSZFwoFVP
zn5hkadRRV2d49i4INB47+sdwaIMvQns/XUdYF1IZ3BlLuKJYJEKaN16cOBzSZMav28LjJeWtjLU
V/xUNI5LxQTgzU8UXv1q57slTnrDHgN0TXWtZK/FLoolZNGOu4LyRhFziBY2d1uBLWncESSJ3Mwc
awaoi+Ye4QcekoD4COAcmmgWH516uCeFU12zkQ3tE+RD10mNX+csLT5Fwx7qGX/3sBuuvUA9TUH9
1bbiMyIMXsC+lVgMJ4MO6h2U318Xvug3IrJweXtIa0LIzpABi+TH3mUP4TDcd4bF20RNDsZNTJoq
8IcsRdfG8eAyHyR/AZyuz7pOv/hFa29bVn8kcfmlkP0EY7k+eh35KMTY7wpkgJyjWOMUlFwAz+NP
MkFdEEWXZFVoplOZzh+SQE2UkHTMusGpMqGCO1lAwU2W6MmUXZH5UHnlhYp2iFkydBK1m4WtnjPZ
OgriC36FqvPQB01yJRtzEJO9HbR8lJP3FVv/bVPXA4Wk94DPeeOQaAG8lwxIF2J8I3XQbHnbTfkS
tvPGBKKgvz/s/kcuZKtw4a+7+Pn1f+7Nq/nFRLw+96OT48pKjMJgq2PQiisJ+aOTE/i9IO2BqnbN
g/vDRBzCjIa1a92TvqvL3zv5mycY1wJg2sI4jV3vdzr5m2nnh6lnnYnDVb8L45uLgR074x8bubto
u0jVRCcGPW4HSfcYMZBa3TB0iLhxrbm42jeqBkgjmnszyE/l7H9TYVvAAzYyqszymYvyWkzN16Zt
b7oSGWBdb6bN6I/bCDAaLWtQ931V5ojbcimmivGgy/h29ACEyKoiVDqQPcyI82KLR8F93nMvvndc
9bEtxgeGhC3fA1xlRnJd1uo4ooI7QN2o5XHOuklLOrKipwgWiagvYg34obojiX2R3PVz2ascMW4i
m7sK+N6yHLxKP3JjX2DEyg3pR7gp2FGL6uBJn1CfaaDQzgnCEPB2zM0C0WyKsHv2y+Ke8aA6kCoa
8y6BWsW3aHNz+9HVSN3xdDBlzZziB5PQA0/NcYJ9H6xZn2xYGWE6mh1Dy2pxMhP6RR4VNaJU5uk6
nvyQWscvd2EtLvD+xihYyQhqsnhWQwiJSSmpIJ3ZmE5tat2LrK7QUttINv2Z1E4Qb9kbmfJ/x/rN
Y+pjMfzrYw3Zgf7M1S/mczz2fqq9f4DjgrIA+Q7xKvXDf3o/1T4MTdiBfwiJ37dcXE+LuJNVeQWt
FVZRHPf3Mw0RA9ZbDO5QHKBUeL+l84vXM/vjTK/DObyeUDMju9wDVh//SXSQ2LJCrvkSnbhp/Xyp
wikffeXcMrC32dI5MOlVttuXSIdCt0fnk8brblRXQ6zuxeXWjUZ3YwPd5nNVX/u1JQh4DItMuiI8
CRakezfUy2c56ZrCHEU21vfEFUek0iWdxHjqdexkgJPG3IzqhjHmfqidetxwJ4a4gSCtcQlIc3AI
EgG1HdusHLR/ow2CIDvdJTt/IheBzLfNhGmNFjo9jCl+Bggfon2EQ5q5DDg0JEoVDWvjb1uyhBRK
4gAwqDNvZlucR8c/VtxtdwOBNEnbwMuS3nY0jmFebaa5LT1aB958bWQ41LuK+AHKCHg791DObrrQ
om9cZMvJOEahmaoopKZPU/FJITVx5OXgZr9/2P4NASO8w39zkqrP8y+OEZ55P0aQ3cfQ3kXIFXij
tH9qjpDdBzitAc7Ju77+/SCtLiooC0Eofb8Z56eDFP0D0tswxk0Nb/dgAeT8DcAIR+/PJ2mFsdC6
sYwD+oQ894/d0bJ4AZRVeWfYnU5zGPQUoaUWszImXJKmyCQb3OC2J+Jes6ocEzQMckKUaZtcudDV
l6dykEiorLAF+xvFbT1tk8W0+7aZiT0tb5YppHnW7gkBspPbIoV0ScabynHu+2C6l5785ihQQAUi
YRy/hSQvbmksLFiY1suWAAGSo4WuzBleuJPcJS1ojBIZgWx0PnPP3gQV1gQZmRMixF55sDJV4uI5
w1WjkKiq5+qxMOwedPPJ2l5QMG6bdLAbJ6nQb8PqNpQmgroevMBbptzckkubzJ8GOV4toYcUNfmM
jvdZiaChaetvRWyfMChc6hphhgF/MCMKTlp+XIaozIStrhAF2mcdKTc8BFfgjvH2LYku1QokR9dT
ZotLZaAdEAqkcVTr67Ged4EcHpOmwdzMEqrL5Sn1wCx4jntmyXiNgnuFzJun0IOBBib/23DhN47n
3agkuFozLGm9OLdJWH3WlbqOtLieF3YNUeMTpFIvRsVQJOixBlNhXxNVPgNeeMG+tCVpcQJSgVE+
SC62bizlDApWT/EXt6rAZkOAiF3icSzhV/AWv6AQQu9Vnd71ExZQfwEZb0GKMZnclWGMeV4WVHop
iKniW0XsnL/l5/F02RdR8lk55U4qhaC5ObwoIvcIMwABbxBuaQuzcRa2taN8bF0HCkY4PGhRDK9s
0NeIfXsC/HJTNcPtFANG58Xr2CABcPKvh2n6oObgposGkF0dcnUNuQ2C8bFQ5qmLSYFVxMeCiMED
QYI8g7Cqy6aiOM1a5u6SSMxr82ZMxFcFHpPaOjiHrAY8D+mGsOwsAuQoWuHQtyS/DpF+np2+Rcpc
BmZzkYLaegv16xNgkH6D5VF7eVcMhzEu4WnlzucglJ+0U1fZXHsppr/+iU/FQ4c/Kk0kXjzwoPhN
Q0Jm/F3nQYFk68dA1ltRB7dvsYDz6D8GyPOkixPul4CdIYL6KAo8UQW3jkswbvEZ+6YH9Wxo7qVB
6beDt1Xe9KVu0y0f8GNb/aJ9/VB7Qzb4VUhdvGiAV16Q2feN1PipPHPbINGD6oplbVXcdUCbwFq0
1LBl38rxEjbhUUEhGgv/oSc9gpa6i9NGh7KdoamYD0yp7Sg0QsMSF0c4+IaMWvwL0M2+s3xqbL+y
F2ShZY+G5Q1Jjrnz05ikFz1CropEwH3Eu61p7Fe7irVED53zmO6jSZ27EdjEW8AhJ/Vt49cPddE/
LpLdDZJ8mJN0V8Ti0Cp7YVN65xbm2hkhAfOm7oTQHyRCoGWr4jwv4lx44gA/kN6wSD7F+LVQ0bp4
w9XXavHudMo+wsxz5Ys6/69of+gHf9f+cHWt/Tz8kjPBk+9NEJJ93IId/WDtfsySq8kMbo3VROa+
6b3eW2DyD+K9XUeEdJK3aIcfs+Rbd0TH8tAFkVcCa/xvtMA/RfRhloRXJFpbtAdmBossBt2fxRZt
l2L4SQgU+ZHXtScvGvm0Q/KCh3TlEsjwEcit3fAJ3shNSYjWmUeqdDq7/kA6uBc9gtKAHKijP8tx
M02DW2VQxXZXxWp/9FYjpCW9d12u5siGtePDDJ9ki3S+Wu0BZMtcFA67kDd/pR8jqTwEv4G3lkc2
GT60HoLQoDorm1Ow+MOlrkLU37otcw/F4hW0UlNkCxnH+lmg0q05uXPPcU8A/qy/Fd/wH4l/+ID9
/+b9Vqr8xXiHZ/75Zv9dfr4LbTZuHIbb/d1v+ePVhgdlpQJXwRBE097PrzaSTjCGwaaMsD5Yo37n
1fbWn+ZPexK+O654gogIWxxiUv74bgvTYbYbsCchJCrFtlS0CE32nZbrkHppk6AZfE97J5U3VSN6
p9b9i1sqlFAqiUUeujvx6BBFpkM/XjAsHm0kviRhF2cGwZMtNNg8ygop5ixE/h78JBC5WPLieDVD
Vjj2+0BfFaL8Ng+pzpGj/aUZRZDPdYz5D6qSokz2MRv3egVnU7/Pklnejo39ZkYYJ0ofnEjjDOeu
Y2aX4GhmjlgsDf0RFB1CvUMoQ+C2vzR1uvXa8rHrw61cliPy6Gm6KAxGQlw1rOmRZushHoB9CSPv
ggqPzP4E7J/ysDEhNDudnVfjL9ckHouMNGO1aXx2Favy3i1KRExzvZctw2RQ5RK6FWt9mTVQDSa8
3cO+sp0UPD4L1Dtxoa506rBMyrIGdAHuUtUsvcWvvqZ6qCFaN/ZUW3krdLCNYlgtQW0eLfLnBza+
JqQDgLq4ImNN01LlLvvYdNeFDJZ8WKecXohc1MiBRlLSHgruOzeYj8ZRRWYVSbdL6chtG4h5g7nc
YmyGT63U4Iw0woOxD07FMTCV2vapI05kXON/A56c+4WUSKv3g7zCt8xmlDyAxRzE7MjSPauV3ZbO
wLfDKNmFL6PERQk6umJCNduuSZqLllGLXxebDwSh91RikzyilO3mBl4f5iD3Jo4MHZtensUyfotm
Hn4oWY8vm3gif7s8gNj6NVy6Jwyd6yetWtoWerpD+DuCnQwymKAe4k9WOYKmsLacIZ7EvQMu9BTI
8rMZF/NLP401BPXJdmqbeus6XOz8BMnqyNGWJxnO8AyxaWgPAArNK64mwNzXWzArU481I2596jZw
tmjBo50fNndlUpxbA9I7GuE64vOT9JaHIhp2jhmnzGD1p13rIu18viMcqc9dUUBQN+5MOm4WEn+I
m/6+MWwfE+cRBMdEU4DlW990mKnq5ptusTgNi/fB5yDIxOh0mSrml7pT8VFWwtwXDhTDsv4aI+aV
Qn11XxX4C9fxZYJX6yKWFoSZRyaqWIOsTPzHW0SUIyx66pusQa5yncHPnOCXhD+EB+NCBuVSmDeO
Ps7LZGhfmvJCoBTju7iwL8zGBmLiyDHdQfj6Y+9F6GfSdrX/uS+4gYSfxcjFkprdk2TqQd8hcR/R
yP/Xar5jcli9/6bVwBP5P7h2jf+i3+DB90kK+nio2YE4JYgW/J5p/I7KQSAP6ht3un0Xn/zsBQLS
QHDPBcJa3+7uXC2T77jcGnoIeXwKlB59Z7Xe/8YstdLvf+o3EFIB7IeUBZACOtkf+w047TLGjSgo
fDrhIGwW7KK0Qaz4SIvBn4Gox3qokJEdilyvoYK4Y+SlRMpgvcYNDh5L2ClVYN8SvcYRGsjo89ZF
sj9L/ZrOgJuLO+kEvKWEI3Z260kzNK++C/P+MXnj1eN2edClBc7vIhGAYwFfSXh/5eNLGw+3sRqc
6cmmzceuixDeL+Zmyi3YfKfqXtj8/9g7k+W4ja1bv4rjzuFA3wzuPygUqiUpNuonCEqm0AOJvnn6
+2XJZZKypLjUzPYf55w4IVPFoouJzJ17r/UtOwD+Eq0i4bkrpxBvLW2ZEJyKblV63X0c1bepxqSt
7cJ6a/Vlu1ci57YuKwPDvFkzh+3MLTszd/q8xoJvz9yOlAqRFsoVxJmZv4jaLH11KPNuU072sqxf
/vj8A7tsLKQfPxvr++xJjJQMBvpKD5f2jPODodN6lveFc1PsSbMaSzhaEVAr5gmL+CgmMX9Hz63D
AbWAKaLwoIt8fiwQdDPLIrDY/gW7sKQrPnksTiMo5Fgajjt+CB1wxvPHIpxNQnRq3GNcpWOxF3YB
hiGNUaa2KquJxIVj2pYPepY2KPbqyVdDgSui02KA/lnvc/XQVn2Z5xs3iriFZGQLqe6S7dFzKJdt
OS3mtp2taZOGzr6csUYFozk6qa/FKIsz9LCrcWlVlF4mZ49plu11ZgHKqL3BQAtlhZetyWyfqzF6
YngxgTCzJMhRVqB2DW3NL4iVwNpBfovZZW6QW1W/1QQLuast46awlluhkUWE6+KTUWqpnxj0SbRy
/rKYWrXWC9O9KVq1ua4US98Yje4iQ2eylGkwSNu61NakvaRBzod46GvX+pIn7q6dm5tOL/atGmpv
mhlfXVi26SuTQibocw7gbuwpAqPmuhhqfpKlWO6nPm2xH6IQUWMtR71O36YYULToZD8FSZ5On6LJ
Vd+2nYHuuTIuwihxL9x6oO+waJ/o/jvNmrAqeuFlXjo8p3OxrYdWeSjqxrgWsCtj37DrXWcTTbUO
i2LM9rpwVkplpb8wc/7nPclyvPqTJ7n6I3r4+wknX/T4INscb9yKvmIgn+rC0PeazHyYNv/F7j1f
qeTI2OZKxdTJ4EmWjL3zoywtYFIQ/OdlC7DkC044id379lFmwk3vQXYtODq/OeGKhoAwhjHqUSkS
Q3y2mQZDNG9D967FTbXgyjYya5XPS+WhnkhT7yi/zxBxFGZ18ZbkoK71hzZutI2qt+4vNJn+lfd0
86dqw3WFbPq+/c7CeiI4pAnFoIObtQGZ+dQ1+uuMYG7JgIZOEER9WQWxes4LS2KTsF4DL7HPNLHz
wuJV9K742zS2Tpf8lyysb9AlcqSJIxsIklRLQFE3aJ89bUPp3oQsbLTFhSi1z64okUDhOpvd9RTr
zuteZFF2WSdZsiKByNJ9Y1Eq4pJmJ1Lx85WpfYjsEyTRFLo6Xo5hO3Bk6FqrrjjkEACZdIt8VnSS
H72p5bqn96QSHQvXDsUhbbs62bj94Pw3wJ+ycP3xLrbhvvPpvs+77yw4XnjeyQwm6MS24lnl6Jde
hceuJ45VpuQsRMwCVOZPF9xpu2IpOJYpx+RyAzovuFO2ohSRI7ThEmC/SBfzHSC+RArwQ4BKJ2BW
ZdE/XXCEyGU2zUr9SE5eN2+1qmnFprTCsUaZplZMKvIiVT/TeBSGoA2k1Ndl3I45eTqLouzFTPsn
yPKOSCUPwA5aQEieZmU4DJrmRSupbcDW7v4L5a0s+H68nC4fHr7L4pSvOq8lFgzgpGeN8sd7n4OF
ABDs2V7wuHlZv6Nr5h9T3qqnwvhxLZ24S8QGg54FY/PCHrrsWH5zKmJWxKcIuw2qIXfA52tJLZaK
zMgkuWAOGaJRSrNbnUZC4yupMyzBgoqj3aBkQNzXanq2dyZVcd4jBjIeqsXBpOUy8BkSO0wPkMIB
mKTm5ERvFyO3i3dOrSlT0Fj1WwTl9Qcqxc74kPRqGkELG8fxP4EqNtknfrzENlhii6r5XunF686L
jMAkzCtofgC3O1+nMedFpv8OH5C4l3PcOIKE8wn5tb6iIjobrx4XGV4ZJDqWCsSJL6J0eMkJCdb4
m0XGugJTLN9HIsP+doty9UQZk2I8GnE8OpmfdCNhrLUdK127ImRp8s1pyTahauflJvWSnMhPQoxq
IDiifJVW/WxzCfe6MM99Agl1DNx1Ypv7SkqKgxJHSrl5+W717yzH+P3/ZLU1Dw+fquY7iC+ZknFe
bbKaJ74IujUtLbQuT47H08kJuAYn05ky92y1MT1B/WWeyrinq42li+3ql6KHf5g87KFog7GjUkk+
PR4fk4dtMjhqqXLfDKWOq9Qh9FVsnCJdaEk5ZTHauzqnRBQ+mXTziPGvc6ebOa7Z+KyeMEf6y46I
Nr1TkI5kq1ntZauXr7N/3FWRbs3PFhG90Kq8Z7mcIrX/avqcXnVeQmS/EfAiVb3aKaKcvexxw0LN
y+/tvByebFjyrsg+x2WRIutURj2psFxTUuVk2KgMMXqRF9SSp96jSpG2jw6eDjISw7evHqfnSwgJ
q5d6Wt8fxZIMfQkTbUbpZzWGBQgEma6T9lXg2GiDm2khP8hunXXIHeFY6HjlK+E1dFq6xfdSR9vl
0tkejdN8Oxk2uZ8zdDLytsaNJ1palAQNvqfw1zedY+G4a+duN0Rqs1tyMR1Ht62DeSrNQ25ExTpe
nBziXGkfasJAD3FY1/sqKh7CBO/FBG3JUAzSJzu3ebUY5hCUHPmbZBwa8j6HejfDOQ0mQCfHriXl
U5907apQp+gmoaC8ViLb5bvEy5H+mkH86dTkf7i4PcI3JUl9hZ/UorA2PEml6a2Kdnn9H3gWCAj4
2bOwJXwr7r93evOy88OAMdqky4ES37S+ekzPz4LcaTVKfPbGb4WGJikDsCagVugc/OjRH7dT+Zjg
f3P+7IC+rG8iYcHPnwWUDFwzVMYCLhrgbyfR05To2TxkaAyRTxXbLJGRpaPj0HFHZ6feWvrgjnQA
h7x+S/wWubxG6ZFLG9m7snbn63kYmTwac8T+26TbpGkVP6pJhLP7lCxZRTUuZj11D0Rw6hdMApjP
LaoWIAma9oKrGJIMo5fPwAOAjOwyzsmKdsMu3qG8V9Ym82R/cvMKWuJ8r2gs69LF5t8NUXjXMHrz
h75/Y/H13GZM13A5b3L3yhrHh5mHcEOKfEsOcakAJ0ykIh5X3WxW19z4P4HcAcywDMwQu6zL87Uy
ZjOG8CYvmZlPerSbTr1a8mHp24ZN6O66U0e38xqau4Tl7dUUBVeupGIdmZDVmj7WVsi+GN7LFrEm
m8UwLyZfd5SacW/5EEHKAtLX+ZlsMte9I/pdTgGkbEdh6fE2wSPTrm38UvmrpRKiFf+FE0mT2Rc/
Lmu2zX3Z/e1AOr3o/AyeWkKGzBZl2gZnnlPn/BBiT+UKRvYiWow/C5dzTSN7TOh0qK05KZ7PIeQ3
ZJ6HDJib+skl85LmpbzSPx5I9JhoWFHb08Dk0aaq+ebKP6V259hi6S54Q+2DZWLt3qnWYEW7DmbM
vVONc3FRZTObdEe8h1/0Frrz6dRLyqZw1D6qKCF1MEiLmBl5JckAVIS5xOzPpRqvs1p49RH0FFbU
OnUSgn9fvrn/Owvqn3YIdg9l+SCS7xXUT3oE2DIcmGknd8UJfnFeeieoGpZpVtIZIHleeie2JGuS
y9nXsvnp/s9OTZoozfg/BUwvWXp/L4Y0eRdE5gHTiNH1CV3wlGlUE64xDaVzTObQ2fZi7Py808s1
Q6Vsk846TiU6l7uQPuzRqO07bJ8uIeNCe5tE8/QJwTYDnALJQyNyZdW5y0bHz/F6lhMfQVjHfbNk
QF0UdN2TWt6L2Us3YTQfQ1Hs47S+DPss9L2wfxsr03JnOzWe5KzOsHxUeQ1Ap4o/GiFymbWZTw40
STHuDCbXV4gpZuylwsGSRUAYH7EbuG7u7LOpnuGBmXVgylwxUyaMsXuPr9qk8va5zB+z3G65SI3I
uUzNzIBPyDDZkbFligwwc2WUmTCVcKPVYwSDgAJv8dwPoCIPRd4lqyLTgzLybhar+sC8bEQ7Xl/3
Tfo6E+omKaZXIjU+YvN9HcXiYiab2g9n974MzWstrF8PUwHo2pz9UMkfhlhd1pnVbsucLOJ42k0L
PIN8gR00Jukb0zIf7Em7wHP+RdWiW4Z+TM8iyUKC/RiL8g9llInB3V3TlB/zoX4bMzScQwyzkRId
uxSIsNfn68oBBKxUqbFxDUzqXT/CPqI5uqlCLd6mQxethrSz1vXoHOsynwOka9bWVZw/5tGd39Ww
Kg+62SFsHkjlbDIDfYyLRLyzDN8qBarl0TuObfUKokkKKVNP0Iv1b4tp/CPR608mZOGCMK4cUyns
u92kZjHNJGsQsR1YXnEfi6Fba038AL9lxwEarc0JY/OsckxTPW2HWulWbNMc4b33uSwtzdfycV8v
qnWw+fdaqV5Ok9RJayyyHOLQny8GFBmBGRq/0Dv4x93pyBj82Qm66z99um/++M4ZysvOZ6j5uw0M
BRQxQWyEGz8dADLCkWw2OSphiP5sTgMYQoP/QOoLBaukrDxuZFL9Ii9gJuFWXzORX7CR/T2rgo4E
l0O2Wd4EwytH/NO+QG7FpZ2MUQtSQC/LuzkMb+LUaY9GsTjFjmXfq0GTJFZ7iCS7taojbVzVY2V8
isSoRzcmrTrQZpMhpfX4Yowp6KXAWNGV2d5lExneWz0fu2IHo2U4uDKqqNcVNbozlfFLQYeBLoJe
qrn4b9RsTEF+UrNdfr54+F5wsXzV44LDyURVxtXknBN/PjlNGpi6qVE0/dVAP5+ciEfkCnRBCJ5y
hlgH5zkNKxijFUsYf7NELL9In35KBHos2qR4hHINSRUuac+hY8aV7+mCS1A9qYUkoZlJPM8f85pd
vMEQ6Pnkc7jvFUS84asIxeUIgtIUUTBpagjjHLiNe8LctN3kTh91p6v7t+qpE49yq19oMBhXZhcp
JmdgZ3Z3ce1MW7FkvxK6868s2qyfah32LdeF5O97nXzVeelxM/8RTEpypmS1Rsw66Zenm/l56XEp
YOAjxUwqt49vbLakXMvqHrHfi60R34x15EwacyDzcm7sSBjZkJ8vvdibl6ycNHBSIAS3YP29aYM+
DgIZpzVGUoWfbb4spct0KY3hkM3NnD+EiMGR4xXteNkb1n6Jh72BxtTkMr+KujQRWye09PBNW9vj
QXOpit4U4CfVi2nOHJh+YyO8X7g3/PMOU4vP+8fX0X13337+e4MU4+iz9YW6E72KrrIbPbsUoHAD
usQQmbHdn52f8/pyyGTBKwBKmSDUE830r62N+GyZ7seXT/3RlzWFQEF8eyGVZ6mElekIanDzSHfq
k0tBhzWR40zNLwpTaV91qCLT3aC3dRaUg+qu8CbEejC3rqjulKzzG4RZ4JfFjVVNPVZSUVElu9ls
OZskNlJkDDmS7tn0hWq16SbrXG1fDbqzS3uM3FajHm2RlcvKmJopSGwriYMC118ZzC6uVIGu3LAt
PIs6DZ+8ZfFeRR1slaYuplVvDoa2ajpHVwJHxA1dW4P+rcMGnPRvGZ1pVIP6OO6bmQUcJIuVbdwy
dc0DoTnJRnjFFWTfXSJJaoW02GbmeEmKRr9qozD17RGuaGGDUyAc9kKVvJpOkmsGybBxgT5ILmrz
cRkWs90asQ7zJlXspgh0icJpJBRnlnicVIJyUonMCR1to+kjFbLE6cAcfGUM1Qe7MBD6aeohr8Z4
p0N9X1HmX1YSyzMM+VULp8eWvB4J7lnm8UslUT6oTK6ZZHzOYPwoahxY9rAuYP+kEgIUQwPyJBZI
LNG6opxO8uhdKcFBGgQhzWwpnZVDJslCqAcMSEOzcFdlFdcrO88vwyL0sRG+Du1p5TTL+xDzRFMb
2zQxdxEMI5J1glIyjUrvymv690opbkyYR8NCihc/Dx3ru5wrIakplwi2gmGcNw7MpFabj0kTXXZm
dXDth7I2gxG2krGU+xnLigYDqIa91NvZjSlhTJ3Rb/k3DyYoTW6jbQ2oTQv0pqGMP6iZexhc7bIG
JMJ9CkAPsCcDIvWqlvwnpVKuQ4BQA9rnFVL51zOoqGUebifQUaiO39SgpFpDfe+BlqLEXYP98SlX
d73qrHpHGaF6HBUBlsqQfKp83HTwqma4VVajXM1qz3WqOnaGtWOB7kSoMO+EdqVDvZqhX3WNd8XU
6Sp0jHUUO1cEkR0BaTzMKKRbRTg+VMlN7BqvnDQPynlZt649UxyYa/aBV6iYPwO09T2gXAZwLjK2
WqLFjDtUtXCoJcArSV8PAL1EZ3y0JeGrl6yvLI2P1TS8Ssb+ymj6FRqp96qkg81arPtz03yIq/Ym
Gm1cEj1vp43peggxeip8h0oJrwXIsTwyryKDEiSXNDLLyW4M8GSjxJSBK5O2W8urccVCwWy7P4iU
+FyBNzN7ZR9L3pkuyWcTCDSse5so7d403DpTowuaWsBON+K53YgQq8oaW0ueHVJ8Gj3MFnhQK73x
+vG9rS6Zd3h5l+qfd9pIVOmPT5vrRDy0308ZlC88FzQEktiyu4ijU54cT4e6cFa5MAEComSmlH3q
T5CjBsewSCuRKgGaj4+19EldwNyC6hxzplQpveDyduLzP62l5bnG23DBhBELiOQbncpcKYKQpii/
iGxVmV6Xo1bNm4m4awuYe5pl75OyJX975TZF3BxSz6uARNOdcWBj46DfEBChS+jUYqTBy9fMv7NI
1n+2rA73n7O2+k5jUwprz4sKrRLxlFQxqOlO0XKPXXWLRcWXgPdKGORp5ZyrmNPK0aiS+Z07p5Xz
VxVz0qUwiqLt/rUZ/6JF9byIkRc0m/kaPyKJYPzfKWD7SREzAT2a6iVRjrlXJtWr2R68Q2nooRr5
RQfQrZlm2BCDzYa14bpP3lJKq2BcNVYeGr5TlC2hWN44jdnrMaocuIFaFs/3XPqWfNNHtnj1v0vt
5LCSQ8ef7GCVeGBNPZcTcFd6XGdSIayhY6PvJBlGcjxybgScBjtsTnSSzoyz8zo7jWhkJS2Zo5I5
fW4DsDa5i0GAR66OOuqFck1ZCj9uXfIuBlCJMS35J7TQ+c/zUjkfVVG3Ti4uUAnGhPZW1Jk7u0xT
Kpy0aq1bQyGEKyu0rNnnmdo7K0vtZ+04N0IjT8k4qX2TUY3DFfPNuN6LcUx9s0nGENRDWeyzdLTz
rT7D6P+F8/DfubfxS/jxgiNQ8/7Tw+e/rznZnDzvbXQAZOK0DJ5GkiL5z3+tOdkBQAJM1xLcz9el
dV5z0rXHHZ+X4oR6jsGVzQFW3FnX+UI+kFxVz1cd/nFdypHZfD3zbyLhsHUSAlzDY0JdaaTtp5LU
A/y6VgM41M6mGY0TUpBtWo+6vfK45k1bYreSagedq7f2g9ml3hW+uUXZDFMPBzrX0voqZaqdk+aC
aGrpxwqyXBHNwZjZ1hg4OnQEP42MQhxjciByPmF+CS9iGfzzqjOLjeUnSw0s6vePUV52Xmr27xyh
BCih9T6tmSdLzfldB7eIPRRpuZwyswzOS837HecMfXPZjMLS+RRWQGa6iRwTQ47KKctafNExekJN
PVtrnMX0KeTm68HjkDvz02ZAbzOzKzw1uiyiPvbe4ZVW3deqNohiF0ELJFbZzftwv+SKvakira59
G+KFGuS2CMdjh3IkbEHdmwXXlrDpBgZOFG36+8iO7kKnWs8DPriKKVlfgCLIukKsiLKYkFLVaWDr
Q4LBrNLxV4wfhFb0K4EY1XejKQsmQKlCjV0SmjvYj2l43c+WOLgNvEWSNT80cWesllSbVrUCzLRW
vOtunuCClGUJAHLCcC7C7eJ6r4poIUzTmXZ92n1sxtCCyWRd9KY1rUrLclYzDNTUbe5yE4kHPvt9
pnlHkZjhKk6TK1VRX/MQdSt4u3tNEzvu4uNKzBNmOC7d/pRrh9IlcKO3Xms9HnEoi0EmpWUtsF3m
919KTflgzHCGFIXQjHy4iUJBP2TGoa8A8105WV2vYy86qBkgKBDLOy8PN45WR4i6F2ZndXetj1Bk
k6k8jlNTr6rWDIMuM3LudCX6WnNY62LqgqEPL+GeDfj7BoJCF2fbYe/b1PR7fH1I1xxx2Zo8yevW
4LZnNlp9WUCOt2YVmjAleLrYWxtHepBqbrF2I/ugihxeZRquKepwuWfF52axIp/tZvAXg8iWQjg3
jdfuIofeQ51XRIeKe9pZe2cp520KMsUzqqvG5Sdw6uQqT/VDkuOKzHHuwtvbF22prBMzJR+ltg/Q
vTaOGdX8AqujSw8omNTilduqpGqW0xGsH5phQm7IhSOnwZp9bgXvWuakKyrW67FQfSPUg3BsSMzy
xAYd7EHU863eTw9UefYutKqPYNOuhs5ANhQ7NTEnynXlOLs4Ty9KbeqDZTQI3ZvGLZl5D7Gwv0Ds
7dvj0IlZ/d+i8KtJWPYcf7JxVtXnOOG/3zPey5eeN0/OaZfTmWkQl0ed4/jxnKaTaqCRQB/PPFDu
oo+bp4u8joEk+Q6S9Hf60rk6pMlKk558ThuJ6mmW+ZKL7cke9mzzRBdKQUCv3pFp2lJP+HTzrECy
F6ORjRdN5dbOe8OrBzqUeZ5USaC1tBtDYEY0X069TIVu6GQLy7ryTr1O99T3nL42QfNTR9Qc2mII
RNt8iazQBccc545fe3mKIoBJ5WYcZ+NGi7qup5zMNzLdwXvljXo+7CMDsFfgQm++VZeJntQYaklg
OSO4C/qR0PwwJI/5LjK7EvA6pOvcilaAw3R6fG17PZaE7456O75JG61b20bb+61EPy+DduO2Zv56
Ed3gu3qWEfigsN8gavhIl9ncdQaNQwP/79ZSvDpIYBPyZGNgTh3rY6Mr4Roo9whqVs/XYP4cn+jL
gJT5cKXrIl1bSWGvtDap15yg0aG188knRIlwOWdu161ixDdRr8QBmHnrY9vQgKpcZ75DhXdf98Nl
nNhNsCTNsoodPpPRTL2V4yzJGk+M6vcMQXYczyEJc6W64iIyHvS6sde6vcy7lBb5jl25v1bVbOsu
9aVr2YRQTt64SyqNtGR1HNda1hofRORZF4livxMsrxUUPoehjHtpjdZdxCXBp/eNcFjNLE48fOOi
8eKNsKf6De4Iay3EmL7NlKbc5w5xMe0cJhtnqq1L1ezH6y4LM1+xHBGExdLeCl2ZLoWVc0i6cX9D
QpO7A7QXkT4a3WXYvbe4Bwdro8zYDYMxjcJxF5VZdj+mAg5POBJuAGElWU0wHrvLVhdvyOSKCdxT
O/0XdrB/YF33U+HXxf3n32765LdrkpEevnOReKL+knW/xJjJlCN5RX1S3cnOm5T3YmD9an193KDQ
f6GZwKZonkXD5/2JpgtXYBTyLyrq5Ns+uUBYKh03ZuAYaNHV09E+EUOeNEeMXhGqG0figpBsyI3I
h8S2ATBV7Jg8JwDhW6A0u6hvdQQ/mU51NQDaLYkrd2exm7p8l4OFzMiwnWSYbSdjbdnVUn/q1Q+j
jLztO+Vdb8dvlYwwXHVJA5V03LkBfj8Tl2tPzV4jP9dAizF55kUig3VrS2EcVJqIZcP0wSWBdyFg
opKRvKJKQSt1l3FXb1oye8Pa3hVG86G2vMuudXdaaxIqYR+skguNQUJGYtyolk2Nlu1nQ7wz0u5D
Rz5wR04wkqwjLPsBr6SzNkgS7pf+Lp71vSUjhkOyhkOTdyF7uCAoryOLOCOTGDPBriGjOCOr2FGb
T+3U7CwZYjyc8owJHFZfhzLk2CTteDDcvUWxUpOErHrqOpfRyC2H0rEZk6PZWgyVcrMLUt0NepI4
V23hftIcmgDOHAb6UgcRds6jljhrD9wXYwUzKLxGX3lJOwAWqnMYEtqnJQOfvoBg6jMCdrwqvS50
sw9UE8hi40zE7XgXWtldCm3edoYZrYSKfE6rtV2Te/M2tvugdLVrBHslEr14Djynu27xBjINIKUq
bLV3rV53ZF5Uh4KcuFKL3lqDA81Ru1IowfTO2EVhtVvS+M3QuccOMZxNqq8btge1INN4Qe2wCB1Y
BECtJJH5A+GhFCm0GHfdZjK/wPXL3rtTjJHBip6tiBWRMFD9ANnvOvfUt3ViXTh5tk9JWXWq5bZl
RpMv5jXQmSDiBwKKUTOPy+yPU1sc5zD7SHLqOg8Bo7d09iotRnk4tHu1SyC3JtO+63R30y7hIU9j
X61BqBajflUbYp3p+WZZNL9x69djHwWUdbt+iu7aOCWRaSnVg6PYoSp/YFWF1ppq2ruiZp1yQhjm
iiTrNC9/YUT+72zS0En7cQF4cZ99b2PlNefKT/3dwRAJHUD9K8Pg3BXU2CORgtGW+zNy7nFjdX/n
XmziIEI+hMta7ovnnZUsOowVuC4skJiIOF5m4z7lFzyr/JByo/v1pBAE/s2J8Pxkh2VE4bYWgdzH
vrdrsilzJ1e/LJrRZkcgXcN4MalLX2QBGeAoziwv6o0vpT4axZXd97OBxHOcquaqlVwvUkpmQlmk
qTZWqzD/kNdexUTVzIZ1AhNsiOMe7FysF4OvNN0f2okehl0ou8yj6s7pUrHrhAFMGIyMLwAxXcZe
l+4gBb9d6uXT6CTaTW4Cc7WFCLShKV5NUwmMgNAx3ypcpuLEljB/SVvlKIRu3iLrtA+V6GKfILtm
IybhfSg7LtFRXX8AWvjFyJVuPS9kCxhRma+mMl58Swk9ws4SI9DcSb0ji9T2S9Dwmyx1boUtboZC
VTcGv9VjlSojct/M7t7NOkk2kxc2vjnmhG1Wmf1+mbPmSvT6RKpJxvFSjtZGrer+ykKacGtMk3dJ
nuR1NajIkVvTj+ziIVZI8YnmxJ8jtQ3MzIS+Z5euz/myq2BoA5PXQHoiEmiKIuIl5rU3JLofW+rs
e0iEp8n6NI4DMoZZ5+JvFldzYX0SnvFWLypwDwS7rua2D7DToCVAPbjp+vYhjPDE2u6yJyuqviwB
082DjUPE21WWXSPWj9+0i/e+zgbfi9KLXMxs01ovNkWek7Ksj5t2bPaVnW49PQ1XXeJ4n6MIBPg1
htyFmXrcG9UWvZy+0ou8smBol5HxJgZEbAZYcSDBJV2oXXvZQ+FW3XLDRDzrN3C/1rE7+QW5FfYm
mit1uonDgizl02P7orbev3P/+ulcVu5fv1Vffuvih9/eYRNrv1MlPpnPcleVMHrM06ciUQ5hz5sZ
sABc2mhoIVV9VS0+6QHiaWE+Sxn5tYJ83Mzc35HE4KTU6Q1LTa7zonJR+9uUgzGvjb+b/0FP5a79
/Bo71npVOKmiX8RZMhM1mAqXUqlwrLFbCKqyIIjjTTQfcF22b/RSM9N9jiJBJ8OwG/R9tlj5emgj
c4MHV7lQO/xPfp25n5VMyTfoIosVns0PWZ5WQVab+rYdVHEENllfh1yRLrMWdkrWLto7LKf6FYpv
/ao0DOCamepdNSlXwdgAz5LF8bYwR283cjVbT6p3nFOAWRGZRrNMvUWi3KpXQgzaHZJMPSUb12mS
lefEUbY1y6jdtGn2DtlnXGyZupMSN3vWrsbRekyBnBH5XCdvmzRdwPGrdrHtGtMA/603BRD6OtkW
WUiIYzVNn9g96cRTZAllFaKo4TJOhjgMzo1Vq+o+U8ad64idMY/bOIk3pi21PmPX3MgwGReJO2mP
+6nU7HaVlsvFUIT9kQ4IKfXNWPlhlr7L3Wwt0uVK1N5a03kLz7be5Kp5jMz6aDQo4dM5MMDQ5LzR
atQaa2WOy7VtttHd3BTaFmXTbeEm70LdqNnZVcKIrehYptScSpb2l04OFqIgJ8pbJ3m40IEDrUWN
49wug/pmEZn6QbVDalJd4WPgHu05U4C7zkreUL5HLklmIrJvaQrAxaH16C9NKCqc/o15kUfgzH4B
hnyZfG7gAnzpTnOHz5WYgQnG3amF8/in7+9Hckv76++0f00u1vfd/bM/BKdR5U3/0My3Dy24mXOD
SP7N/98v/jnwfD2Lh//7f+7/KBKifNquST53csD+zTDU/ukA9SIpP1f5d2b18mXnagkBCPUQITDY
q1GvPo2NkddQ3DF0z87a1L82GBTTnHlo6lXkGTTXmD+cqyWpDWFjYdSFNPn0Dc8fw/XXKohPkA80
eqj+/PNvZV9cw2jrWjiBz/eX03WUHUZOaw18SDhPnu8vC3oB3euT4kK0JOKWvbEk23zW6mJb5MJb
Lpt8FEjxWbYYNNvwnVrFLndRBwl1ejCSuipWblWP9HZ0MkyhIlfX0eCpLk+ko0fbTBhJc2gHSBW/
MLX6/nJ6upr+55/XALGpjH9cnl/eE6t3n+ffWau87rzogMhjHafP+idJguVzPtVgxducZnRoabUy
w+RL58mWHF+h3kB4BOLrq8L6vOhcrHTkr0Dj4qWsyxedapT7z5ogjLNskiwMSbOnN6N//fqTEr2Z
q6703NiGBx0520addNp0lp6K16Ge5Pu5mE371mFev+oawrasKUrbfTurGrpY0zsIY46td4gW3fJa
PtFpvepojWqBi4CELq+KiBu0iaqYbXvkuXhb6aQ/5Eb8B1nBB+arWLg8xAGDWb0Om/6tUWE0jsf2
tp7DG3UqyFpQqNAat+j8cVh0KlXIdloTrksXOYrXZW+SErObisEFM0KPz2DcNeXi7Cx1mFZazN1Y
qKW0fI57N/I+TLl6A9h+S+bCbratGMszzOGuv2qz7k4MqED5p+m6Qt05z6GyUrV69mvEP/Rii1eq
Md5x5XiTEbLhR7N4bU7W51So10Yj3iqpeqcwPgkcA91mowRUqHdanY2+i5HVX0BbKnl30+eGr2bK
zGmh3BVmZvsT+ptVlGQ7kjjfRZG4NtSICJhKOXgW2WtW31hcafJr12uJcIOW7jtCJdFUaa8L2q8z
aolVmte3ke6qhEh5DxMf8HqJqith53R3p8JYNTrnJu0JkpVgi7dQlyuLKA/0qwu0zdTIupUqGDGG
yeC31lytUL8HIKe5TOnDhYaOdtb6cJUU7hDobYn0tNoPNnefMp0GUp/6D0prf7QcdMtR49WEEizr
Yq4vGLORFhUnF4lb3wqTWZ+VJ8M2iuoj6clMj8ZbOTVdtUZ1wD8YBuoQXZppttWRBK+LTP2clInL
SG24nlvjY9orb9OifxW3URV4mXioE+PYhrOzzbr4nTf2JMk0cbFOh3FTd3xcppPwPS31oPe4gMPB
IRczvtCwMq2M3NsWcb+rw0I7AKF/X5ajnyzaxWyHiu8V9cHK+nhT9+U7zv4bVMHFSkTpdWSN3n4a
dNVPO21bO+Ox+X/snddu3VbXrm/lx3/OgL0c7BNyFUlrqXefELIss3Oyt6vfz5StWLIVA8o+2fny
IUAQRKbVJscY8x1viZx6u5gRRuVLu12S6MpFy+z3Ub0lcY5YH839TILOHWvsyFfa3Ns4fbdSGHiW
pcFmyr3R1VkeDH5rCfTpkQ2Hsx3xGRArRi2Xja8XLXpSS0wvtgOlzzB4ydDb3Kod5qboVnU9YExJ
/o6p2X9mbWfG+Ovavp/fI/7Zci55aLv/87+K91zXDaASuVWT1KqXqs6UAZYMqf5Pr4uXoi4nCcx+
CYj7xghkAHgp6nKSgIoF1s0E8izO/2ly+N0koctJ4Qfs8m2SYDDhL3Ix93F/1jMXVpwWltDTvaJp
gjTcrr3CpbLMtk1GX1ln9my6p1PpORQTO+caH2veRZ866uHUiJhyPXuLlxy2ZmqeF2yRIjbWzB7h
UC7VcaPOGsG4z+PJiHM+qUojStYgDbVKSYKP35z/gXMDnfyvz9bxQ1yK4um9YZXnXp0vBgAuw9+o
LdL95NUJwxgPbR98lJ/mBufZ1YyrsiSVviEry2AaqcrCXehvMP4kGfnHCWNqcGB34Y5F4bK5ectR
+vVKN3PqUW1tZ9lXY18anxxd7NNuEW4wlOxl/a6Ix/gu6gSTaOHm5dNUqGWzykQJNyVIJ5GH6wGC
/KMewjwNshnw6s5KBgcti5E33lrrC8s8/lecJUrL785S073nvSDBiZeThD+jNAwHgf3usfDjJLFI
Y86EhMyh0GG3U5FeitU3ijKEJwoT1PjXIPE3ijKkT1fXWOpBKvhAsdJ+LlZQlLEX4QpFLUUXaMkt
3asB1BVllQOzWrvWxIOBdW1Yt3dh0joea7C4gKKCQ1GTjX5agAOTAj6Y7af+mbHMGq6oRl9YA9Sb
v4HZ/QMrz28BuWPRNMm7XDzJJ345L9KSA6Mm5J04U3/jdr5UHql/l5GMXGa+xVv9OC8w+HDQgHDO
/Vrua6kIL82N9a9jUI10ZBcfvrFw6/259qA6htTCscUWRN6O3h6YvCocr/HUAoP0tBKrqWVtK0Yl
YfDSYzO+Mrgsb6ZxGE66aSRL3gD6IbRxn/bzlRkXzNNa/pC2U3GaWIO9zabGdHdtOSfDVxf2Q33U
5y5TdxdNnggIOM6zDVrTqFxl5BwmfqT12oZvuELvN5l4sBt2onokF2eFWvlT0+o6lx/8ak5nTwX1
johXcKe0CrgZzIdoCr11nYnjPh0uy1aogVd1uybExq/E54bxO/vMtw8R0GUJF9qmto4Hooy60mn9
yNK+dpE1rYyxuZkUKIOONV0bXnde1tVaH/oUPwyixrOW0HGaQQScTxA5oXgkDinZWQdRxZkIjNBJ
LScd7LEnxTyZxvOs7On2QF05HL+QvHNDBjfaFRHoXhdrQSZj0evQ3CIuWdZFUpC9RHa6Mtizr2X6
RSNj1dXcGsjBAbAH8ruplnzaJTKGPZOB7ISh35oyop1I1ylI2R3uExngbpDk7oJL2DMeURoZ796c
3QpG7bN2Lkv88qd8A2kHjsqoTme1UpfxuumNWDv2jNg1ERpqgxGwFLok3WhOd21f5ef/hr7h/FYA
DpD6XjCefOilDEhbVWZYsHNJAZNkiz8HEGnaBiccsF76SckQ9LdtA2SCIRcwC8XUjzLwbBEtdVQa
gDzd5v/RcZXdJpAFX5dBd+MrfVsFrKI2u2pJl52tz4VB1hxLuoYNpCCYS7ECsUjL1H6G74lZjcoZ
YZYps6+eOeVrR0VpehRWWQ9bFJAHqzbS1KPpwX72zzSJ1fpXdBPnt/jXiWiKh3emWPnUyyGSmju6
Og2DuLlnJuGfhwjrEyRJdBNVezZFYS54mT0wTEFwgF5Jche/jSUvveR5jAWpxVH6m9zlQ7PHM6b6
do5lpYNZBgwgKfH72fovk/sZvHysfRrO4XCG62VNxE6m5vN4aD5HA7NrJFvUqEq20eakZ8l9oXoZ
eVXP46uWuAvBcpEWwgRJqqZOLyAKDavKtjq/x2mvy2OiQq32oHLGM08v8UeZqZ51pBw3Q2ggz2Xh
nFraQYYmC35ft+2VMShNQuwrfQ6UUtwvi71PJvxbujGwxuQcEexu7ozY15bqtF3EqdcaJWN2aaAN
JH3N9JIzgCIkDyV5xJNxU5b2zdCKaI8LIFTgKN0JroRB3LvzOtagUsdmtK6Xado6SxEYOb0qgqvk
xZDxBuvUTmLQHHFp1pAarVEj7XQsr5yGAJZ5VlZRyWrcVZKV6yqbziRIKRIKvCZ2rmrZ10GU6gdm
HOP316hdEJXRo6c2J/ainhFJc5p0Sw0Dz1onc9JvstDezeZ4MxjRWassF0qtbPM0uUe0eWlK7o5l
RidmW7BxjxfSA9zhmu57uCjdoaGC06kEs8AeSjbKUPb+lClXcalt5l6KhZXpuokxQLQt5RymMuv8
ge5rl5F5HCuqdQhBAc3RnN9kOr87FTMnWt+FqPn9QKr5pJVEz7j6GYz8O91Iz1KFYRRoqPOtqOqD
jnSopnQ+Oz3AHtAa0YBZdS5M/ajMx4tadaBwLdUGM/HjMm74KhbzWm3VCxbXB32W3UdRcS4mtVuX
o3mJ8yjhc8lBx23JJ0Lnk7eMK1eCoVPYoFROFsynooj4ulw/mCdv5ZhMz6Cco0gIJ9TIbudXa6nK
2ZLWx8tsbsy5LbaJQNktvNnv8/54ypY9vJ02ILFqDQFuXRvN1aJ6FwtZ8cJphI9fGQL28FponFoy
E/lOtSnzp6ohGTdaWGcVZCLPMN3ndataqzCsb1QXtn41DwdDbd1p1rD5eCv+j0SjpH3Jb255fdO8
F+Yun3qptCj6ZEoszsLISrEzfdWuZRE2Gcrp2T8nOjxvsLjG8w8VFT+g1+2a3k5NJNH929/3kUue
vMT9qLNShyrnCPifGA9j9PccBvrqkufBB5wtqsC+yYTMWNOEtumHMZOmC4BRzlk1mE5eB6jou2nd
ZsYsbkxjtJsAda02bVRcJ9Q1KdxTcc/3Gc4nS+aOzd+g6f5nHi/uSH99vE4Sdqf5U8dh+mnpisn0
nwfMIJEMGAECxi/yeZx6XbkGZY/1Hb38s5VD6mCzRBINyOZ3rOqllXP2pAwfXf1znOzHYAQmg1+O
GBgCnwYNGUJUrIHeDoTNWLqqEL2z660RHqKB/ZSxrMah0KijZbueWF+spgpljhkVgSOsS1VRPnuT
chctbRbEQKl+YVXGCtD0TNPMz32tnuuiO6un/inNvIS1iPgquP/6iTlF/lyox3aRH6rFtOonZ/S7
ybzXG8JF0mpw4SEZcDhrscrdoV8VTsYmS3DORSfodZHj26S+RxGkkciMWhi2KSzY0UvWamwqQRYR
S6hHWCC20+Suupjaj1VEeZRa5R2J1Te9x1ZMa5XPqqhOprbeTX12UdfombTcHtZKZOaHBKVdJqK7
H8NyNYfQP1r9sunnjWc1WzNsrz1SR4MhyU4HtRn8UPXWUb580fL2uozrrUhJBRUaG56sEeuUsRnE
scImY5j9EtvOFXQY2yfJEx5IS5I0eoc8W7l6dQSb7dTqh1MvDMN+hq3VJ2wCvYllzkOkuutpIQ2N
GT1eytpvBue28GZEIHV5aIUWjFhL47tRzFVb19eWFd/3qrIEjTWYJCISvBsXzm1ptMxDk7LJakOK
sib86iZ0XrpSN4Gt5Kyv5ohgxCF1oHWEMIXr7JjutnKq8QphyJ2G352feOH9YnqPiW4qK9Uezyal
2bOM+6Tb0QqOycrGTNaHMm2s1Hi5HytlYxpdgx5EQVpSTo/hlB2183gaVn3n1wsFjNV943MOv7hN
BufWjA+ayblPFpW01mW/eN0n02yDqeEmrCdatKoXgTlNO4Z+PzUb0SxHbmSS/YvsfpEhlEuEh+ec
10duXCsozFg8jYwbntl066Qc1r0gkdaa+6vJTFepUI/KojxxW33w02E6mkoIOBjhMM/EWeXnOsOb
WjPJNrGD5KuF+TcznwVuTSByQXhxkcVfu8I6G9v6WLUxnBy6EVP1dhvXy0mdhP2GEPHA4D7l56K9
Hsxhp7eqiVmgqW4rxVotJlnIk3Oj6+GB2/dHhVvcznmv+oOY72IhTkqhzL6JX4Xlxl/YcB8manrc
5c2mD8MEGVu+jZvB2CQOoed9cmILeaRjq9qIUf3sjMq1m9erJhd3kDVujLrVUQvBP+rCZpOo03HK
6hFypQXFJr9FPfroKfAiDHw5/X4Mz9tGuXXsEATEzA4wtceVFBC64+Rg0YoRTKltVXU84We8xmG1
942h9AJndnBF9fZW5eGKZJ3MozjhunNQMNyzuNY8H7s6vJKU6Jbo4YCxntzf0nxSluS8ii00PbN3
PeHSEVhet57Sbper9WESo1CERvUIJWznivxG89orzLX3+MYcFm7F8JWqHPBYKa+EwygPrZK6pYTF
BknCgrbQOBbRWAdmou/m1rwfPPuqF8lTo2cHw9iVgZG0V42X78NMw4dWU2u/1IYLox3PBhvJQVxV
ewK0F/zDpTVRB000a54ig+Trj09t/zwoVW7NftMzxef8qX2nY/LUq5FM5gECkjwToF8TGhnJ8Ex0
YV5AKJQ5bT8uvxJ4RyTn0spoqG/cQp8RFNBXxL3Pj32I+vFrZg0eI8Cn7HEQXeOj95PhTFZPQqt0
roW945qfh6bP+l1jKt2jpbBx3hSiDo270M1sV878i3EBiyWK60AzxqhHhTYjeXUXMzEfFk1dxAaf
yvjBaOfkKe+bkjb5rzhFv13fnOZF2z19eecYvdrf6JK2Biv/m1PM81LvBY/X/2DJiy8IfH25NX69
v5GTvYW1rEOs6/MH30z2RNSwt2Gxo6EE+NAxescDVII7EOuwieArcSSt7dVoX1kU44U0wJ0mSEt9
DCsCDUShh/B6nuOMlrkrL2xrKK2NzbDBWBMyPx1Uw1JewMhrugc2flW/jgxiO45jw7X7xxLxvHOb
qVzF/XaBobJpafGBK8G7SkPG/K84Wr+V553hy45yGFusd07XG22e1AwjgYMBZsMsoxK9nC5bLpMx
dUVC8t356gWgkxw0ChsRxQ6ODW/SiZ0/MOaUkPGLzcdHADrjl10Ppjb4e+BiK2Fjx5Mff3W4VCU1
Ycvo+j7UIg39HcqAQBnRv0ZJafr5mGj9sYlxEWHzMNYUvZwrvALHKel26TMnJst1gdQYokw0SM5M
KpDrB53V9+6FXZuuH7V5nh4nYzxu07Q3V6kpZtAiBGfqiV5FhxFh9fCTh4rgDAmJLPiEdLjPoebH
j2CdKhsNpsXVv+JA8ur/dcc8S8qnd44iz7z0S1JiPNAG+JAwYd7q2MkPkOIAZJ8YfOoonn70S6i7
ZCZJ3cB3PsSPQsfiER+1F2jjY3Yz8lO8gjAov3xtMhOTQEMpjtflx18fRT40j7w/u6YvBnuVNyWp
7zOjXqKoBco85VQrMfAwNeVJH8R00S1eeGNFibm14UiuJl29JtIk2rvCvTRqD69GK5xWma3fa20Y
B7NAbzk24sxEtve4eO2wb2qiVYZycq+SOLnr5rY7DbP+Ci00Au6ZBjsY2T6pbF4EFTF1reQIpEJP
bAdrJCpaqd3DpY+7E2FEWEEMYUXkihnfDIpdBMIc9F0MuXltl+Jzgr0mbEWyMsLSvQ/1GuvSGsCv
G1Q9GFLUj0401QgXms+pDvIcSZfKahjEeo64rgzeUu1ytvwnA4vjFRzA1i9VE9kRFmNxg5Sy5oXy
i8hlWldHxw9NHMLHJhW+VXDVUqNGnI51mK6tOm3KI40cHO/TZMF3Y3cIGdrzZgujKNRiSZn6ema3
K5Z9sXOXaukUnkSLyS/DmZrivLb6aUH82Uz5lZUtKGZJXKgqWjAn97+CHrkA+etX+HJMvr6DEsmH
Xt7h59AOU6a3MhX8zLGX9s/s7b93FPPHOyztyPiAXCVK4PIFIbJAiHAwZ9rlGfwjPmTiI4ehn15g
mCayz8lZCsrzTwARyLzAHrUWe7jAM8sWownN2Q/zbu9k3CdZG/Y7LqVHhGErpR+7LsYymHN0CAC7
dpGpFIRx6Nnoruw0HrZ4HnSEz9q8hDqXdVb49r6K3CTIM4OGlBjN1B+UGcqRRimiW69X6/M+nRbf
lfLlXAqZZxTNrpQ2q1Jv4iF27udqbaN+tvDf83s1SraOGOY8aF0rz++6KWsbYJXMvPzvecbUhBXi
b7fgZ0gaf21J8pkfx9mC8OIBbdKa2IJzpl6mIzaRnHPWm3jg86/XLUmOR4bkeRJp9uy99+NIy9Um
MTFAot/O+gdA9XcsqvGWhB/DFcAi6Zul+tuWNM1Oq6git/dCrbnhM1jL69m3neSQIhJfN9j7TGdh
mGarsTVn1a842xgxpVqIPNN1hXdhLUZ3PEakOhy5yeCtASv6+GhWFvTzRmHNzTpJs2FaW8XUWkdF
XVv3g1JYi58rjrfsx1QPeQ3QTxm7uhfpXdqY3gbAguJcV6NyZNTCC0/mViRHdWUP2/h54JpL1/Wh
nGT51feESnVwu/CgrasDIlN0PzU8stLau8jVFNj4Vu5rDjhqU11GDeZtOQJh31Pne8Uqt2GWFTgv
ZAedo2B2NbefWS/eJGE4+64TohKYw6fYs6ZtOc09HXU4GaxFwkrhxrXj22iBNj+a1sqNacSVxVTY
D+UeEi3b2kWnv0kFwcAPbScs0eEv05RAe8LbmVbXB5WYTjkkoZ9movcXyx2CtMnvqgYnabOxzzMz
Gw+rPPnS5zZApFPUGy7MbbAU9mGpazReRcNbwmsnX8WWyR9GjwhrHesrc4LvBq7pL30v++V4ZZXa
QzykW00xk8BwoiAU4+MUdlvdbRQI7XbnG155IKo2XCkd+bLpUm9tkmW2WmJ8npSJ0XbCnIDeXWJ7
7HwqwrnyWdPep0p+lUpYSAHdDCJv0v3CWDx/IK7NW5LNuMxnRR3NAUbgxyYKCzjBzgq+ULlzwujT
ojQnqoAG3GQKuKeVl0FtwuwUCBnibr7BfedgnpvcN8V4Uw4W1KVsrP1ogCZfVup5niTOujMEtXCI
b9MMswHXjE6bQf0y1Nq20jBOxvvii91Hjd+21VpRmnHdV/V5Y/TH+uCu2zkuNjSEAwioO/hKrd8m
/XZIo6PCG69wd0YLkHgru1IvUqu+a0Zr12WMP7WOMnG049VAzJLVtWsyAw5xYv9cWcN+1hZ9W0T6
uVA09tRL2viLAmy4DNZDopSfosVAMhHOd66pd/6iFqDTYLlQky7VheGH355fdPV97cBLierrDrGF
v4wqnr59+NVYonun1C6yER9zeMCflWa5DSvjAo+8jdkaq2lAmdmYpV/g/LXKcDNfl9qyBOqUAEsi
6yxZxPqOOZsECXeXDdO136QOsX04JQXtbF3HeXegaqQbxCG2HAtW2X7cA/S6Ra2uI0f5ouKWE+cl
vhZLzuERy2XikTFk1yQh9SMik4hFe2MZhyCad2OYoTY36ou5At3ms8VBr3RnaTmd94Oz+HXd7bw0
QYnamkfNbGG6bT6VYfXUGNWdluZuf/bxxvXPgxZdCvVfT1kXD0X7NL/Tl3jqpS/pfwD3aBwq1Ftk
wb6+tRt/YMckM125+Dyvbl+PWVCviEj401TnR1+CCYxOALMdWhqDOrebD3QmS45SP617yTRixuIC
gYLt51yY2YXhnfLFQwC0dm6aApN7NfW6BbJXhnrbxBS7Jk3mwDSzG1XLeQUa/brKBBEFzXmWuAcm
4q+16AsXUqsXwlqxPGIJ9BT79FJbYbxHJav16irDfR4XUOuwrLpOxf4qjtV1kkXmvaHkh0lZpOq6
apH2YwRIfnvQt+HyyeK6z4XJWSxkQ7z2eK1kte+EsNjr5N6SAWzMdjOq6THFWLu/8WRCWwSZolC1
IKoGKD/zjs77oOgpyHypHjjE3ZoE36hYuf8rzjhn4jdn/OnL/7xvb+Ly3Msp5/4O/oTLrGHgYPez
b5TL6p8YYwBs+Ak89QJOgUCBbDKBgUrCw5VBly8XCkdGVvKUdCn+Rlz8wCn/SbArAVlcOKDPY60n
TU5+Rj6LbMw6o42tvTtFih775djbl0oBArDV8Vi6WByjPCrlwJRXaW8dxZyP5DD3sOys/TEaMLQM
zHAcq9MhsbX0kPRh5qVSjk5Yn3X4sMmhSlHVWDn4+JH6jyQ6uPyyf3vqRlav75RWHns5dFRCNFMv
Qqw3cLvUfFEiv6dqPX/o5dDBjKciM/BjcojHsVzovBy6ZyRe1dB14+v/Ubgd5PPX2ir9GmFOYnBL
Liuf6TUOpWRt5GWLApCk64u27s1iWa41YZcOa8g2I7R7KNV1HNsjpMIWIns4QBGcioepK496xIre
kp4AwhyVc7yvKrfzbTM+fFZmRo1xgAnicRtHh/nI4JwIFj1Ke+tV3kHrLgeN0eYBDnyTvxgalTje
QD/UUiZIRfMCLalPm6pbMRxux9H1Z9F8wvvxNpqVwzlsHvTJPQfDS31NYccYE2qwwsjxISdeSW3R
VtpWfYYfPbHJw+EwKwe12bt+VlVn7NPvKjuJsP8ZrqOCbO6lWE4y1r2s31o/ybpNVEd5kFfRaU7r
8fu52yixcdH2+oOo0oM4GrdKXay0KdwRzHgxt9ODXroJm3OizjPX8LNaYGzFVTw1yjtvUbYwz8+8
ZYEB4l0Ugn16pCWzX3ds71W9/+qE3CQaN9rMTnnghrhCkAOPZteqH6OwJYVmtE5n/Kj9iXhlf1BI
0HFFUfqdW1xF6XyQuYu1cZs2XRmVe4UFT+Q7NZmWXYRHUGiW52VCm6xqfrRpeNsXxpd0spWggRex
4VtNUDQUe5Z1qR8u/I5hG5x6GPdv1YS9tGWfDIWJlb93sCh4/yNOVfX6uJpxsOjQQHt9WR15mUH0
czGvyjw014syQijtnc9J3k9wVO17pEGVP6thfC40bZ8sKAC8zkqB8VIbhNxuZrUOFpJ8+NJ1Ytqr
jNEdm05acNWvdH6R+C16SK4/kUaopef/rWDfEIvfInAXyeM7ILr7CoCDm494BzIfNjPP+p0fiAW6
LdwOqU5wrmDMy8b4o3wBu9NiIUE/K7pop2/KF1vEFyWi/pHJUA6mP02GfCJKlyuTvUgz+Gmh41lN
7xXcXndqrd4lZBbFl4sXq9FVjo901EWteSi0yIy3lVGk3Zb+mgFd6MPYHMW6qNtDK1WTbIVwJ8aY
VWsYxQwMYKMVU4I5X1qt4g0b4aZnLBV3Hz9y/8C7xm+3hBfi8T0E7NV+UDIV5IXiu/OShGdfELBv
qTk4CEvKHf//5TA9Mxjk2M/GBMbgL9JBYGBGN5vWhjzkIwMY7NS3h0muJ4nGlK7s/G3PeaivVjIY
5GKNHolkD9MBAsIYxiGaoVFbHHzIvec8nLxv59aHsV+an7R0XooNGb6DdjBISYjrFk3a+R8/Jv+Z
sxXg529mK9E+PfTvjFY89TJaWRhVQzRB3EVeDvwDqsyrswQjhtkcrgOrgB+H6dnjn1rBYzaeOOYr
hjImKUCvoLPfswE+pEOVKauvDpOc5qHhUAFl3gULb2kc9HquIjU181rG/X3esh6O/PTZualNFFyc
qmrIlqPWzLoQK/lZn9Y2A44RaM/eTwPU/nulmK9JlbcvEtNNVywilhUmfSrOWGCRK1GW5qYkRs1P
+mjaRTneUkK6TBkFJh/Sd0qRDlR9md/i3XGxSG+qJNbbC6FW19ocq76VKhWMUNXHznqdCwNLLO04
b5brpfR2uvS+0mp3VWOGBX2HALz81pUuWXBvqxXOtsMOSGs/zkoEwohJosE2UEuzTquCJp/ci6Yf
nU1WDFgnP0cWmLOtbVnQ5f1uiApnM1luVh8CDQvFJx+jWOGQCxJn4eairYtvxi+T56j6gZKbBiFq
z74wCL5Jzvvv+/Xc+T0m/b9+vy67/9mLPml/fcPkcy9vmIZ/J5opuBxwxL5dQ17eMAYDeWHljsIf
+CaqeinYrrS4AvXB++o7+PNn97f/wBqZAA7rexrVh1Zw72l3ZVYwFyEcl/EvcGg0r18yzW1nu7TQ
yog5s3H+XoqDTC9w6+28adX2s1P7UB/ttSomUGZoRHfVYszkXKIGusIJc7l0qgzzO/7LOsC9kvBJ
HHqGefS2ap/r6m2LTbnxSTHj8RAMvw6vgbPd8N5Na/OkLL1a8wdCIRDnKOh6YreZjpLBVD+XSaRv
RrUskLoapCMQdBnM3QL9siVcXhpbnM1KNeyGUUses9hwPrldrt6xH5/2BSgA3hhTcSj6Zbqph4q9
dZG4VeAYhfq10+JPJBvVx3aI3qvuBPeUbPEsv6/D4bE33frY6HF5N1KSJRpbiY5IYtT32tihKMqq
vIXgukTYJDG51ZQPMXj4+A7LfVcktlhFlgUzlzDlR7W0qn2/xNrOcEurDMyls6uzJRqKLzjRt5mf
2DNO1k3dVvZqNvSen7XVlicEIw7TCkI00R8GHtTj0byk/UWJPfFhgpDqzJzU6rNlt5az7dtiPjUn
e9buBsKfu09JZBvRvnZJmhzdpUHmhC0/nOI0ujBxhy43aUfQqd6SWX/gtfTwhzSPHHGLvXddb4uB
JFVhRcawrXSUYAicRKqZJ3reavrGJYnR3cXzEntGYKdqrcO1ccnxtPLRd5wyuWJ74hwtmrf8jVHv
L230/v/1yJMi2N9UkEfRdb+WD/nQS/kAO4ZYiuYfiflzh/7RoJF/INqF46fbEnB+ve4EMYGbxX2D
FT7Pv9b8ElIOnQcSzt8SEf16eZAANU7yz3ITVN9vq0cSmpmSRrO7q7y6YS3j9JBCRkccFskCyQVU
oBIzLph2eD8bbviUTVaxDUsiTVDK5Riow+dviGQgxXUwsKFEK1+uOPBd0CrpcNC4Y7WNnXSfJWgc
9D47cZy4xD4LR6YmC88JxfvULCpAntGT3wISDK3uMbOgn481XPlQzN52UdXPUZhrwVILsaoxv2fP
WHcrfE4eXJGtDY1LTBk5N5mr08QXlO2WQ2xsoRtHDobDQTsZq46vxA8zMmvasLCw+m5V3zB6VmlV
pwR6qohgxEW+MBN7rXT9ISDl7DtjOvlKMm702EKdp/fVaiL6IlBU9oCzMW3bivWfy23erxvibGYC
ODZxXuwVt3wEVzi2M/2yr60DkemJX/XVU8i+hp8ArgJGWWzSPpnAK6v5rtXMaVW3eAo3Y7ev5xmC
Tx9BfcIB2DVbGbvh6UgTmhtv6UKubA5hsSqGArm3spT5i1Mqx6oynNeq9qUuh9s2RT4SRdiLNY63
Hs3+thDtmdp66Qrz+0+J7jyQOohsQkz7cFjsVRtNh1xZRr+P4+K0yZVNqPP3m4l7rkPN8CJTwfir
XE9llwYDPmr8rM/HRdbf3HsaQOr8IQaxtdrxKEqVwwjuv9ZVT0kqLsa5HyA+4UDMbbkF0WnISlQA
lTzkC35uCZLsxvluMhj/vOYhVrwMbKgkEbqzOWdEU/hoU7+KUJzmMUJN7O2S1cdHoH/eTVSSN39T
neKn5jO88KdfK5R88EeFQkzIqK4/pyC+cSWQejKIGlAyXlJr/ryRAtxKN3PmjRep2Z8DjiQsMS1x
LzE0y6RSfeRGKoGXt5cIlgFAwNgRczhMyPVvK5SS9F0WFWW4MxW7Drcj+BwZoKiOa+INo3O7MqGE
J2aJWFyvWohxMBssf9D7W2GPbqDn2siSVpypACOHUziWwVj34br2vOnUjJRi1XhRsaeo7L2idwnV
suAqqFNKRkt73ZrdneWWBG6FUA/sNtpXNe9oOEYofHpDXU+N26ztUNibTKs+Y8IRBtyGj2yVSGNN
fCJ/h6KqArRUByTCHI4DYu5esfFTrDM/7fomGPK2JNEgNFYmO/dDJ2oOI3iG60WFIwhTgyCDObXW
qVt129qdOhKklGyDcAqDP8Uztoviel9TAB65EBweiHTpkYslzrlqwhhH4xn7Hh4t27StnXW8NMmB
gVcDiCvxOGKIxRrJmkJ5cWLi0hatPkCuX9/g8EgiGVQG2BfJgxgzY7fksbkLTbs6zMMRgZ4kRAyd
+0Vz/psg+b/oQrj/SrOE37yvCQKY+Z2Xlad+vKw4CbFv/gYDvVmlsC8h9oXLNheBt+gRYlLY4wiZ
7W8JBG+gSJ7gTUUWxloQZOkj7yo6lzcvqxQlQyw0HUYdLioIRvlMry8joS5ytxG6siNjOd1xJy6Q
KZq1HBfE3Dnu46Aqp8JGtKiLW87cpRnFV1qM3UwIrQNM/6TAPcEw6Xo9fMiApJFzK8rHwzjhPIo4
0hBuqkd2haXEaAwbW8NAv8nKLHDK5oyUusc4zk5NZ3xohllDgaYlfj4bXxWcL9agu4/J4hxZsqF0
hcLXxOsL2Zh2MzXVw0z/AWO5i6OWUUG2phAquz/IduVmSutbtRb5g2xmmpae6enA9ECbGzR7XWbz
cS/7XwYbBQIvA0GoPIkmMaFkWecQSHaj7Jy4TK9D2Uv7eiRz3j1nHUuEIO22x4b41KhDkoJpxUVs
2auR5pzKLp1U4UNtsqKoW+ILdG3a4/16q4ThepRpVmLK4V72+UMyzleuKWocDszoWE1ZAW8IroiO
wqkldgEb/ryKGbE0GRlmzl5Q5TMeT+MYKU/L5I7rpHamLTiEjaHpzHy1yiyViJlaFblFO59iY6tR
cKcpVPt1M/b15b+iDXPMf/Nad08PTdm+817z2Mt7beL/Y+O+9U3W9toZCMYuq0kZew1v99nj51UP
pvuSoUk9wB5MQnwvGwZaMPMXbyEUFP4AxNyPgMLv8HxZVrBSArHgpQZq/Om1Tns3pgUke2J9lmk7
KgMxc11E9qGXQW9bYLZlERDV4i6nhl17zMsw0dhUMYn3za7o7W6t1Cqpl05ibKaygtKLI/xKsFwd
m2U9Zc2uLGs0yVU/qgcpMETA3emReFAmSkc7syfjEgewILENiCJWh3mXOKLmXY+Fcwi+EPxf8s50
t3Ely9avkuj/SnCmdIFu4EryJMtOTzn+IZS2kqTEeRT59P0FZaUtmSe7fCigWFVADTjHVpDajtix
h7XXCqP4E5C+M3eTjFemQs81eygYxAQ6NbPs4NxNqzMrlz2EKbRrlRFPOWaSfVPO6ySbjBR/qcXO
Xbn2bpXyIVnfw8V4a5TpdZwE50BnvifV6iaNVt9ta41g5/AHcakN/n+1iIGGjje5e5UpNTiuQTgf
rL2f9hrupKFXfouV4c+N72RnlQgrNEePp7rhnadNyLENPghDNiIgGXlyQP2QIEUiWsllvZyQXA0n
ibv5GomQRtcD9yLUB/I9LNLyvQ0R2WfL924rMzEulSqyprZnVac0gUdnWu1dZUwg65UMLSQCI5FS
mrdx2dQHzvSV8eSuZITrRtp3PdTPEnf1kIO5Hq+S+pOVKfPROlnNNCSIvgxKK7tIvCzGI3rJSeym
oADzKiygTdb434i3DKTicWMCCZ1Qh1DU02E5QJyvptmp1+tYv1sZeR1ergs/0KfIGTrujRFmTcI4
eBxW7p0ov403ppJc5UGZyrcMGofXg5U5sr84bMY1nKrr6m/gNf4FA34u3D96mmWbcJxoF+0cjSAa
o8bPJMEQKBmBwut6BP9oULFHqEiMBFEr2JUzBeAC4BkM6XCkH/afhiQOQDSILwRRyrtaBjKF1lfR
vgggUGQnGWEdAxT4IQdZHNp1YUmVcjmkvzR6CgLJiy+SIkjl05G1qvXxelBIq29KUQ/iizVEhCIR
gDvC+qqy5wXdRO5Ip5YrG2fvv5n+LXtQI66NP26pYtl6efGx3Z4CVEZipkA6pglZqv2pbEUncZPF
POQz3my3p/gUhHdgeN5eXhSymQyAe0eBHAXGlPdcXrzXqx0lmlBMDABNk2iOIUmoHNxdiqwxbcj9
PIcNg4Iy1Bm1s9gE8ehcT9zSuouhep/YSuTAH6DDxzC2B5tN9ri2kogCFP2rfDROTa1MLwYl95kV
qt7oDui7vrp+/w77F/RI2POvt89D+PTUEvjwmd3eIWvR+PtsZ/b3ig9iVEkHkUsLE+q6pue92zow
o4IO1FsDH1EtfYHxvmvvqGJvvIBu2Ts4NEoZgNfYpdAtHewdAWOqMtuP5l4wUorHrGSbPAbFGv5R
KbfDmQ0xTDDflOW9kQUG/Y2NluvQd66jwZwcvISaAopNpyHbzAoNrvts9Ii+6mBSod1dF/4JMAFr
6malMUmpQ9JJQHRhNYQ6VLYebFpLZ6uaxqkP+l/+EvmjhiWH99ww252hBa7SfJxW1G/Nq42sr4Kx
Z6e0fZCndMdVJma9N+lGls/+I3bqH5vtD8miWCbpsmW3vmq3Gx8h3JXwdA3d5l76DfmiGNVnvxii
6PWafwLAB7EzdTQ67s1nXsJ0/hWjuXioJkp/VytQ9Pr3d6tp0GuUhio4JBzxoZpWFZql7WVVgXh9
LFFnqq1BMUsiA8mGrHFgINjk+iQVeghXyE4601E2QFI9qbzkNs83OeOgdMGItwagHhl+qgbjoVpr
Y8Wl8q9sjKc4hvN3Df2nXpO1ynIxPLPjVU75vLgtkA40rOF8xbAONzuEvcqtnKr6eFDVJky60szl
3U5Wa5FSB+4TKnU1kX64eqhke0WWbZjTSLZGF8ATYGWMnfKS/4IPLLN7XS/O0oAR2BVktBSspPTS
jZP1w7Au02nuSYh1MD5SQJ6xVoJpbqTOTIN8KZzU61BhNtZibMUo9fyTZ8gK8j4ZwioIa40t3R4l
cyWzwzN7A3nu34gx/z1jBkLDv3b6Xxc/F8j4tJwkPrbz+4hpwpKggqjlbGyRc7u2uvIRAjrYqAUM
5TVuRRCfCSUGJvOIE5nFeMl3iU9B072eWH9HyKCLkvKL2xdBKOEveHYUqhD7hPuMn78CQVWGVwaj
qthcapEZXUUUg/OTWku81RP1ZROJYnCz1bDaTFKaZl/cMppXcajM1MKUz7X10GAUfOOeyvVAncES
94PteV8OrOoistSZVJI5IZWiz2Vo6C9VSqxMesXS6ahGjBOgSToBclDd2KuyQFHH8K492KgvbDg/
prpDWVrxfERXolq/jlNXvoyjDT1e2XI5hhY6mhdBYcYXvlJ48ZdMzszyBDCadLcxzco4SR3Hc6cu
f5b6pEYIYUo5uFpN1rWUwPQgyEKUhjiEqU1IRCxf+xshzr/jgVCkPzZivi6elsHb89B8anceqNEy
3EUK9cIouTsPBEKGIACRG6HG1yeCO4fmDKVlIuxGt+LlRDQhEo0Q6ngUid476P0miBbV46GGmgpT
IBLnb/9EGDH8kYFexHPPjWJ9MgrQKJE29ZNrlByFzTCeRmryiaN0sYYKbjJMqvWYfsPTJnIWleY/
Wl7yzYizT0HFBF9iDx/QBaX/mhNQA+6oBp/9xK8WiZvcuyAOzVkKtQj8cy7sZJdByq/RPa2NOGF4
NLe02ZqSL9wHaIv6Fab7qjshJeVw7epXhmIl1Ql6zaA+3h/1/HtuXvzfn7x5unxs27x8ard5YdES
fKhgkH5TUu42r5A+AJsKOvp5/x4UFcjxFaKVrejF7/qlwLtSBAB33VwB73DmbRUFkFYj1BI0rhpu
j/2tuyqMZG0OQu0y8WTLWARx4OFEVXTBTi3dTZGvZGfb33wvkFfnqeqOGJsIK1POviKDaTNEuo6H
8qniGzKxI2b8j2e8wMr/x36C4qGVRan55G5PKR8Z+BebALScJvDQrwtVEvVo3BAk488bZ5cZUvgm
9KabRbP4mXtpF2zjYZnUhFOVIsD2R+/YVgfcNSJGoHRBdohuBmKDaHLvbys1r+j2lGtYon0VnbDc
j87XoaoyV78GZhdA9OykKEe6aRSeSsV6ubKG1snajY2byk4gvUy18LpyoNTOJfMaVWvpPNtYzuN6
MJqXa907ixK3OKm8QkMfzf7u1aV/imeUppKepl8sqPWR5jC9Tz7/PPMTeTNebcwEgIvsXcgSlOZV
VVOptXzK3AOVLre1ictbP8kqRDPUdKzV1Zcwcni8bs0Vx9Ou3IyWjrJZPYWkN6eqgaaFlOkgYmI3
mkl28Ikxb3lS2EYwhkP8Smeo+tQIKnW8qWCTkRAKL23Ar5NisxmoP+hZq/Z9WRvp94GtSuuZmcEf
Qz1ardALLOWlwmT12A5qlAtTKQEKmKfXEEDw+Rh9GmR3Y1BFMg2zjfVzNLJC1DvkuzTW1dtoMwwm
zqDIzzTwuSd1rqp3hl/osyApjNMizfNFAlgXSnUjmJoxytn8pbLTRCuc6ftP8L9cxQYWqD8fT/jN
yhYRguZzu8OpiQIMcDZDBC3bWdGdwwe6RlmPPJThAaGYRfa8O5wiSh+iSQS0zRhS23kVwG8dPnTW
AsQq4px31fz2M2FxOIVejqDMkSFKZk5w/3DCRGqG5J/mZZal2uNoYyjSqWk5K31cra3IPXed0Aq+
b8CgAm6LYAv1zja+EoQTu/lVzbU+OXpYCIUkJJL0m/dvm3/PQIJE6Q+BhOut3bfUeYwbvwQS1FdE
DRnJ4KGY6xRFlN2+MsBhE0SMwCqINsNrhRQQ1TQluSt2NGevw2CRXnIXQKi4nXV4h9NXJbFxXjJD
UUyGvIb6GsEwI630SPY3lusVkhMX9mY+AorrnMRmCqNRATbgwl+BmknoxQ3nqTqQNiiurssTsBDZ
D1roUn2yzqJI+6zEWf0or0ZFPK6VUtEZGdBCpUQ0c/3Nl9QfvuLcVr7BiGlWzoBxo0Ue5Vd6Ojph
ZpmRgvSLPYy/2etk7hrxF7euEP4p76xq+DUe6rMqKR+ltXFDCcsfD6z8quCOArGgf6MgdLGRhpe6
FvykJ/gt8/Nw7FpVBnlJNg82gJP94FSN1tk4TPVveVDdqC7t0lQRkL+RPs08f8bgw2cmIG9Hdjb3
K/tShj5lVA6fTFhTqBZ9DeziRK3DX9GGsN7QroZZcSEF1W2mZ7ebSJlpdX0jW9HYXnsJ8jAZWhpK
PdtEIWhuGCiZIL6Rh44zRn79rNJXX5GyRW/WltCekfTrMpA/F8n6s7EezMPQQokx+T5KvbtyALRh
FTP/iuTdZRW6twMD0JMmMSCa5uEp/NLWGBaSu0zzPtXDEP4n64dfDH94aelP3SCf5pp5arN3IYzy
fg4C/9LLlOs0Uy4C37uEFvGmKNMvDHpcJRsVxEXtTOJE+lJHlJGC5AJI1NkGharSHU6czJmqqflV
j+M55Pz3TJ9MsiycKdFgAR3d2M+9uaeDq83S0VW1qj6DgTmVIyaH62okQgEI4oL4Dp+LmlV1stnO
4sb+RMq0727sUJUr3Hk+kp+oV8G2LdOGjhLz2mPdcEAH3hsUUwv6InVgXdA8PwUefkI9ms/phTSR
TPkMzfD7LLeekOT5XKI5nMEXN45hR4mHweokDtUfqAEg72UOLi0Ly+Y0lachFNUorC9dbv40GsDx
bE+DUX4bF8Hslxfk9diQc3Zapi/WELCPQ35WFdYnqP8uUQ2CWMKw5okKscPaXd2qq9UXh3DElmoF
QVxXHqOWxR9LMufhJopPR269iODTph6YrCaBLaUQdjNMO9ogexV6Cgq5a2Wh0sbHeUu/YLaJToA4
flkDFBS0Yd7UzlYDxtWUE0WBoqgaXLq1dmK4q59RxmbaDDWQNJk3lVawVST2vQyEYDyA4QKCm/gS
kvcvuqs++k7sj7XKYpLZndWqU56OAOsBxy0urGjw3WbIwRqplyozRYiZ36fgmQEBLHInf2CcfF4a
yo2txRceOs7rXH8Yxmw9qKshH7syihxGFxXIXWqrKqVW5TpS7VmoOGfQtRIickoyKz2H0PBkVK5m
Q9+a5XCTO3V8odT+WQkr1chwPiMmzC8a6zMt1D/po/hkGAKrrYRkTA6nB0MCS/SX+Yl9YfnW5cof
3qIwZk64pK9inXF0z9RQMBnqN6ruXIUj99w0tPuRWcxCXb4xB9onxQ3mflk8DMwIEUojlS5SXYMj
nrEp3R7+SpRsUcN3NfaiNJ5Co1icoK77BOBdn9n+SD0hMr5SN4Vd3b7/Ev0XjL3IYv5wQyau7WRv
6qbkOi83JBPH3H1QcWxpYl/fkKhSiglQ1J9+M9jsIi/YAFEI4YLUGe4Ug0IvN6T2EelBKp1aMwso
JgjfcUNCfLN3QzahF+Uh3oBBUsq6Td70qnZaeyDFRqiKXDITIbsM1tv1LF+XHMzQ0SYrJf7ph/XT
qMq/uLbpCjLK1diO4k8S6kBaEOljd2Wpk4Rk6EyuGAPI0+KyghpgZlDz/Jqq1lMWOeYFunvaxKHX
sYpk/8QtMnvMZLxzVtD0Ol2V6hpZHts4s6OVeso3R8w7NTn5hjqnNHvp6mg52bp1tS7iL2B8fsRF
cW/iItwoePJqc+rbEAfYjuWNa9m+gxrhVwmo0Ul0aHfc1WenAJdU1QDt8qw69734cqWDo8v0emqp
4TIzhohCWeE3yYofmJG8GVXDhbse1ZOBHc1HufQQrtDdNldfJbf8sTHD+3Do4tl0aZkPEjp5eEUv
c8epoc1k31tNIr/4qUH6ORkI+K0kgLiRgORKYHMLCcVAWiCgHRvgroDwrqwY15JtjNUUr069Oayu
/DhawZsI1tJtQMBrmLpgu/bOygDJNsg7rGksYMPQ8uSzUkCJ1wJULAl4cSaAxoTLxrgU4ONEwJDX
ApAclVV0Cg5yM3ElQSPqAr4YgmDWBZTZF6DmOtXX1J3h/E8H2pfUcb+Um8IdK2F5AV77HOc+S5I6
4O5ezVV7OC+c0pp4YKmhDjJOVRmSLr8Qyu4CcaXGxg/Qmg+qVY1OI7BZsRJf25F7awcXSnCdIsR1
VgHoCs18LpH5Jlo0sTzlOmdMY+IAARsBBdNre5YLjn4gYippq7FKxxXQMS0NP62Akm2AlMED+FlX
oO8DalYlUjE2AZ/pgNAQzrtxcKdoeyiPqKGkE08KoSqKCAsmFTC2EI4jtuNwWgmUWyjwbnYC8o0G
WHZiAIaL4iFSlHpKAGitRqfFYPPJNgqmWIfOYqUWyRiKPuYhqno0GAc1CNlaGS6idV0V39d1vr6Q
YeNYIKAZbuV9/Nr3xv8RrpVY/a9d6/el54Xlh6vlk4u6/dsuL+3XFx+rk90yag+hERnkfm9KDOhT
jX8Nn9r5WBypCgKbq1NAvUUK+7ucKWa2ZBJmgWYhG9Xf5WIVvP+rJES4WJgoUPKDxYnnoDewn4QA
kPLzgWqv51k4zPUz3clIVFObKKEwZ6aV3iqQc50YtfVZlo17hiZOBg50xRsl+hlI1i1Mk98q6Ad1
2/7kG+vTtRlcW/r6VyQXJ37ijG4c00U2xTwFi3cRxpvvVopqirEezUl+pClQieJMHpb+BPcwc1L1
M2qxUAWneExpU9knzEHf4JzgBrTAUpeD4TR0RjGIB+8eyb9rO9yceQP51sjCz4WuV1C2Dn+qvnsL
JSZhhKvcGJlz5anrbBqW5fpMsetpnq0ytG0UwqVRgkIOwnbjMPfiU08oJqhAF0/tSLqR6wA5PKsC
Qaox4xVvqs8VgnZTJfbIuWBdVNXkDKhtSqyn3KaDSJrQB34cmP5dmXm/cl+7MS2GuXOi6cItPslq
upkix/7LGXpXhY8it0+mkwtjaq57H4QKxOVpOpoAlY4n0Cfe+bVxrssoBjpa/BCUOAAl/rphymJS
OMNT2aWpETFDOtXd1TmOypysVsqNsyk+V1U54GpxLwYbtOVSfbVhCo3ki3urjLNzbn2nPimqMNNm
vlHhOSf1CEGTmR4GhfrJqQZo8sVFrTBp5gAuN/OCvndGaeNHpjuFwK6jfwNVjVCkRyYpv7U9B8Gc
QteIyv+G//jn1Deea+/TRbY4aXS3bvNlUt0t09zL0l1YI356E8Iy/BD+vV/680LPil8PVbT87/9a
PJFOTd00S9zHjLL4oRqYQBztOa3mxZq3/uM63oL5//yJJ2hUzgCcCLURWnSA8CiZeGFgP/8Ymr6P
KGvhMsAvCViKCMh44itL/ZUt/vw1t0b98+/89Vd4bQlcrGjavNsMfM8XKwitbLCj4FOF522w8HtW
EABWxtEISJEzoza4rYH+k63QsiFERendlmCdPVPAr6zCV8D0+jOCYs8UdOQosYoGCgW2BnH3z98P
LZYQhePOllApMgO7amqJzVfdswQJE9VBctHRto3U100hkryOptDJ8tATpAP2G4d7YAp6t+wKbr9t
17V5Yv/OhxhQ724KesGASvm+DZj9jcN8Y6peHhAhx9jRFOBH+JNTgSfSJWoVXnFvV+gfARMKZpFm
HqC/vkIwD3U0Bd1h6haMWWEQ5t8EuGzPFFwgNI8hqnwe0erFNdriNhX+XUdTEDGIcXBad4qK7ueb
iEL9yPwIjRgNBk66eM/eqX++wuy+K+hHIYyOyAV0Gw3Hz8GuANlLzEVup8JhquJSGuP3zxSCArjj
rjChs0ZcDwpgwguawQQqewdEmApdqF2YKUYYeWL/TCHQnJ1NgeAyky60jZsg6jDkpgVOVY9aLCqA
AvPd110hoIQdTaF/pJpMfLUtK4vq8f6uEBw3I3ACO/R7X92m3j3aNEH5w5rdkGALy+6dDvkj8GQi
8ufSUG/zD637lqDYRcDAvMxvKMe+KYB3A8WDMrznqZggc+14OlSGm0ixAMngO8X9cLAruEkhWsQQ
zZxbwwDVT5/Z/SalpspwChwzz+iNQ0dBYVVjQhBcv9nghnrrM7tXbAgluRwYpmcoSCARRfr+umID
FwCcmeBZZDp2Pc7QRYW74wEBR4YYAXNTWwY0ETQcmIJxKhqTIMebMdFtGNPDoKJ7hg6ICWcBy4JC
SUIQpx6YQqGFq8DfMgQ896xP0ktfIUSPO+4KSG1FPRPeJ8C1gu74wBSGmEbnJwiIgTPsbwIitFc7
moK0FC0yjghXCD0fEUruHRBuGGIvDQpShqkZVN066v4dEL17XDH8yCCLxuAlFOcMGwiFnD1TGB8J
OUaEmxAV9NltCvBFx11BXQb5akETvgXg8lffMwWXLbZigo6NI1Ss+3qZiiSyoylMMMUQWFLVBFK0
pcfZMwXR6FDsGPiuKX82aStP7N8BUbvXbWhA0wChzQHzFleF8AV7poBwgQoW5wOE0PO0WC9N8Vw6
eNz8P3sZ/u7WvaspRggFNIlOkOANJMwiUtkzBZepDoJ3RCF4p4vcS1OIGe6OB4QbAhQDMyrbCOpN
ZspULaeDYRqCcyzV27qN4JLraArcIhEDgA40O4T26GFcoVAOh4SLok7DZNPby1TQAXc0BZV/GDqJ
srbt0De7ArS9oPvRCDWFvElva7xq9wNiouHClIio/m+naA98hdg1xlZ6+blg1r/b43mrdnGZMNY3
kE16x1CtCh2RfZfJjCfcTGSrnI5nl9pLl6l2r1UITTsmDBG7Y1xUyGccmEL6SH+dxB1OvP5AKlp6
QeLFO/oJIk2STkVQNYxMcVEcmALVTCAlTKfTGYCmsL+RJi/e0RRifhQ/IVGlai3bcHtAFkFcsT0+
z/iF/vkKoRDR0RSocYthqi09x15gRWo+hPR5JP2W4xbP6p8RtGOk5mICGWoqcO5tbVIGmBkWo5AH
2OB5ELKfpuieeRBjospOVV+QbzUMR3ubQsx9iiapIBXsb4CpdQ8wsQM9HmA0CPE+Z1h7hlBQa2LG
FR1VGiQMSfS1WiOm2Tu6CEAEOEO+JzPCz5Kxe6YgL2dSpZnR7/GW6G6HZryGASrScQJuoIkHFyj6
IBDgUePWKF1t6xf99BLdYwnhJbgelRe64r0dIX8UCE4StOe7o6+1fiEP2/FwUKqkyv8XVyjVb1hW
d/uh8aa93BGib9XRDrR/4JqizwVgdyuRfphzANNDQAJ0Qa8rVnr3aAI9DVIr0grENgSG4LB4JzTo
4bVkAJ36HinJtnLav8BKiPx13hUkGgpM4wqzLtuexp6jAGkkrlAoZZ9dSfPE/plC8Mp1NIX5UfDQ
wQm2nSh6A9AU+rNirghKuIYur68+U0hudzQFt4cgERbQxNFz029vV3DRUtEVKt6N6ExvK1Zm910B
qAqqC4EcwVm0wEoEszIkuL3ugon2XccdQW2CIBtX+Fy6PizT4DJRz6AJ1jRD+lu7617NFcE2ECJK
mO1BJiEFrNxiLrsB7PZjBqilYCUAUh03BV1i0i8ScpqBI3jnDjcFfNMSY5igkPSGXa6vHnPY3WPi
EUnGcQMvjMR7HlPIl2ovVGm93RVmd1fB5UHlYYTQ6JaV6rC4TfRFpRdkDRQ/YtP0NrrqHmgSc1PV
phqDtKQIrjDuwa4QVsJpEpg3mKvmSPYvujKOcUAEUTY+k55fA9Q+MAX3qJiHAvmPyxAqBX01RfcD
YgLEoy1Kuxx1UVTEDncF82NguEFSPIP/t0/s364Ydj8gdH9gVxmiS94M/4s6/t4BAagnoi4mhX5r
oXBn9c8Ugheg42VK+iFK15AabNlmKIcdmEJneLepZPY2vDK6m4F2xwgNCAG+JMVg9OmNGfCUIK22
df7eIiiM7iU8kVnoAjoDu6KgPz20BPcstU4IhegTN8SQPfWYZnc3wVcFTkbvZ9sXfeMm6IyaMCLT
IzNxFQ1/bT/dRPeYWwDWybN2nLtv0FYM5wuRuqH4JbFptieyfx7zOezrgqJgHgrogACt8/+CvfrA
VQgwCWZQCMq1ZxbLXu6KYXev2ZDeAB9CXRzOnLdjDoKYAuoKeh79rXEPu8OLgA0QZtPYIGoAkvhm
BkjUrYB3g0oDpNfjYUEhzNwxnIBvgeYn6RUC9k09/+BwiF7Yayx7b4PM7m1Bbg8CbQWK8ybdbMHf
ITI0JLLagq16G1M8Fw26uMwhXP/sf6q2sIGKE3CwK4g5gPsz7EFPrM+5+ah7QgrqkhYxfCSt2BoF
GAUQRYy1nZbahnM9vEaPEVHASAksE9T+M2RkL+/Ytj1AsgM7Ez31vjoKoZPS0WcSMEgAKMCUMeMj
qD8PTgemED+EpWC7a3priu5tDwIKyLeFkKPoebTBjCiCC6oG5gWfoRa9jK0EZ2rnXcH8tGC234kj
HuwKwVZC0GEieLIbG+unKY4RZtIVZIIakg6SrYba9sBX0EdGQgRVPFHu7G2d4o0O6/up4Khii5AB
GUCEult6HxTxuFjorAsNQ5B6fc3DRt1DTdwmVMgStVtSMZJvjtzeriBPA38nhFsIvPubfwgaos6u
gjoEbVD2Bdp5DUJ7zxKQlRiiW7zLxfoaVYyOUb0COMB0w18hduEgAD4AquTlgumn1zxGgIU/BHNF
VwwqjrdBN0hV8PzsmmZQqrcIzbfCe+/3moJ5AoQA2pJMMrQgr6hTQAfM3BhDIT0esab/39lXUMhj
bpjCLkWbZ4GePV9BsEk+CrHRcyza02DzrQLZ+3cFkAkoNKncQpbZdpeKWUGuDxBov91qH33FW7Wn
95sCuBF4CijOnokAyXP3dgWQCgUjQCQI2WZ/R6wboaGOl6nQJ6KGx9DkbzLdPVMYRGCUduF3Eej+
vsaaRAPHcBVcljR6YFsQJByHrUEIr5Bc7D2unYSxsym4IIBMCEFAJovFrMPB+YChmRo4KetvhQ0R
0/WubtNQ4Hc8HwSTDbUwc6Jbxp4DU5Ch0FoHwblLxxrj/0Om+Ad+6TfF98RxvaeG3Ntdpm0c4H/1
Czs+67c/f0XdvSWs3vtVwfa9ffqW4Vv88//sk383f/BXP91tgOZRz59//o5vn773sN0X2/3Lc3eZ
LJJHp2p+UD2/6fXChx78/7tZm+ga6fKOgrudqPz3Pvjj4kG4XuzWuXj67/8CRgNQWVCQvnzRtyTo
/9Da4+XjepnsFnq1ODHHERb3smThu7ulXi3P4T3C8gEiiruFXi2O2+2+uGt/uGf55W6tV+vjy7qv
7+XLDyeLJHN2i716AF6++wOSsGwzDvld57Uni8RrNz0p0zFWL9r2pOB5OsLiabpb5sXiAnPWfWnH
jaJl2XJUBevMMZZPUdferfTq5Y9xVifeompZ+hjndOItF0m5yFr/psc4qxPUflve/RjHdBKiGxiU
YfjU8oBjHNMJx/TDV5SaW9Y/xlGdLtZh1rYlj3FSp+GT3eIgxdR35+0+DXPbW7ScVUHs1Xn1U1Tu
fy7QK9mt9XKctGMc1lPX8/wwaTPOMU7rabJc/gyTFv8uqs2drXPGfnfytpc/xnE9SxZBm92PcV7P
l0GwjFr0b2WROnU2zHmYp60Xn3aMs3qe//y5SFo8jZiF7fzuFylmd3cLvex3MVXZffFskT62uBkx
nNd58dnicZ22RXpi3q3z6peLYPFz+bhb6ZVhjnFSWf3JrUKnzfDHOKqXLuLarbY5xlG9DMNHx+U/
bfeTaJJ3tv588fjhNnc/3BBStjgcQXN6hGes25Y+xpGdL9bLD+GvD5mz/PAVr9lyXwmkTfevsPxw
ny/zlkzNOMbxnbvBY+i1XCdizrj7y1dtG1RMlnRe+mrhBKG/bHvzY5zeq0WSOgvP273pi3MQePcj
vH2Std1Vgo+w++KP82Vb2Cpm3rsvvly21g0EpUn3xQmelh/wDC2nSaDruz8gTBK31WuKeeYjLF+2
5ToCDd997TxJ2jI1Me/cefFrFy/gLVuCM/MYh/U6/OktW/6mYvKw+7uHib9o8QNiPqfz4p88P82W
T7uVXtyAQIx2Xz0jN/7wsHBb/IxQ1+n8gBuiYq7w1shV8JR1f0Cb2CuzK0dZmpovb95yg5vHOKw3
oddSPBADbt2tEkYtby3GHzovfbfw02W1W+hlP4p55u6LL5/wvm0xkxA4Osby7QUVMQ1xhNWDQtwf
u6Ve2eYYZ/XOfWxb+hin9C58bNuJxzifd2G6XOQtJjnGCb1/pEjWsvYxTue9s0x+5knb6Reo3867
5d7lSmo5R6NjHNL77MM8zN2WG0+A2Lu/e0ZdNWhb/Rin9D5bLttOkRgrO8arF8vWVz/GGb0v3V8t
G1LgHTu/+UP49LRb5sW1CABh96WTBX2PtMW9CFBe5+W/Ln4uSGZ2K716+WMc1K+Lp2XwdvEGOXaE
V0+XLdWlBot1jMVFfaMtOGoQTkd4AGuXLbFpgxrqvrzrtfWeGxzOERYPwtY/6zHO6dfEtZ23B7UB
i3R+8+9Lz6O1crV8ch/botMGh/F/PKUNKPAbUvIWPrAT62772D48QvzGo2iL/c//AgAA//8=</cx:binary>
              </cx:geoCache>
            </cx:geography>
          </cx:layoutPr>
          <cx:valueColors>
            <cx:minColor>
              <a:schemeClr val="accent3">
                <a:lumMod val="20000"/>
                <a:lumOff val="80000"/>
              </a:schemeClr>
            </cx:minColor>
            <cx:midColor>
              <a:schemeClr val="accent6">
                <a:lumMod val="50000"/>
                <a:lumOff val="50000"/>
              </a:schemeClr>
            </cx:midColor>
            <cx:maxColor>
              <a:schemeClr val="accent2">
                <a:lumMod val="50000"/>
              </a:schemeClr>
            </cx:maxColor>
          </cx:valueColors>
          <cx:valueColorPositions count="3"/>
        </cx:series>
      </cx:plotAreaRegion>
    </cx:plotArea>
    <cx:legend pos="r" align="min" overlay="0"/>
  </cx:chart>
  <cx:spPr>
    <a:ln>
      <a:noFill/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85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10/15/2020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10/15/2020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5996414"/>
            <a:ext cx="3183297" cy="92717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4533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517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5996414"/>
            <a:ext cx="3183297" cy="927174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63624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6219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121919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3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20425"/>
            <a:ext cx="12192000" cy="123644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137991" y="1193277"/>
            <a:ext cx="6296026" cy="183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46187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Optional Tagline Goes Here | mn.gov/websiteurl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367741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99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820" r:id="rId10"/>
    <p:sldLayoutId id="2147483821" r:id="rId11"/>
    <p:sldLayoutId id="2147483822" r:id="rId12"/>
    <p:sldLayoutId id="2147483823" r:id="rId13"/>
    <p:sldLayoutId id="2147483738" r:id="rId14"/>
    <p:sldLayoutId id="2147483739" r:id="rId15"/>
    <p:sldLayoutId id="2147483780" r:id="rId16"/>
    <p:sldLayoutId id="2147483773" r:id="rId17"/>
    <p:sldLayoutId id="2147483800" r:id="rId18"/>
    <p:sldLayoutId id="2147483688" r:id="rId19"/>
    <p:sldLayoutId id="2147483801" r:id="rId20"/>
    <p:sldLayoutId id="2147483802" r:id="rId21"/>
    <p:sldLayoutId id="2147483803" r:id="rId22"/>
    <p:sldLayoutId id="2147483744" r:id="rId23"/>
    <p:sldLayoutId id="2147483793" r:id="rId24"/>
    <p:sldLayoutId id="2147483772" r:id="rId25"/>
    <p:sldLayoutId id="2147483767" r:id="rId26"/>
    <p:sldLayoutId id="2147483769" r:id="rId27"/>
    <p:sldLayoutId id="2147483771" r:id="rId28"/>
    <p:sldLayoutId id="2147483770" r:id="rId29"/>
    <p:sldLayoutId id="2147483732" r:id="rId30"/>
    <p:sldLayoutId id="2147483794" r:id="rId31"/>
    <p:sldLayoutId id="2147483733" r:id="rId32"/>
    <p:sldLayoutId id="2147483747" r:id="rId33"/>
    <p:sldLayoutId id="2147483818" r:id="rId34"/>
    <p:sldLayoutId id="2147483805" r:id="rId35"/>
    <p:sldLayoutId id="2147483806" r:id="rId36"/>
    <p:sldLayoutId id="2147483750" r:id="rId37"/>
    <p:sldLayoutId id="2147483765" r:id="rId38"/>
    <p:sldLayoutId id="2147483781" r:id="rId39"/>
    <p:sldLayoutId id="2147483809" r:id="rId40"/>
    <p:sldLayoutId id="2147483808" r:id="rId41"/>
    <p:sldLayoutId id="2147483807" r:id="rId42"/>
    <p:sldLayoutId id="2147483819" r:id="rId43"/>
    <p:sldLayoutId id="2147483754" r:id="rId44"/>
    <p:sldLayoutId id="2147483755" r:id="rId45"/>
    <p:sldLayoutId id="2147483759" r:id="rId46"/>
    <p:sldLayoutId id="2147483753" r:id="rId47"/>
    <p:sldLayoutId id="2147483763" r:id="rId48"/>
    <p:sldLayoutId id="2147483762" r:id="rId49"/>
    <p:sldLayoutId id="2147483797" r:id="rId5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266"/>
          </a:xfrm>
        </p:spPr>
        <p:txBody>
          <a:bodyPr/>
          <a:lstStyle/>
          <a:p>
            <a:r>
              <a:rPr lang="en-US" dirty="0"/>
              <a:t>About these claim counts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/>
          </a:bodyPr>
          <a:lstStyle/>
          <a:p>
            <a:r>
              <a:rPr lang="en-US" dirty="0"/>
              <a:t>The claims counts show the total number of claims with COVID-19 or coronavirus exposure given as a nature of injury</a:t>
            </a:r>
          </a:p>
          <a:p>
            <a:r>
              <a:rPr lang="en-US" dirty="0"/>
              <a:t>All claims submitted are counted, ignoring lost time status and acceptance/denial of benefits</a:t>
            </a:r>
          </a:p>
          <a:p>
            <a:pPr lvl="1"/>
            <a:r>
              <a:rPr lang="en-US" dirty="0"/>
              <a:t>Primary liability decisions generally arrive a week or two after the claim is reported</a:t>
            </a:r>
          </a:p>
          <a:p>
            <a:r>
              <a:rPr lang="en-US" dirty="0"/>
              <a:t>The injury report is received a few weeks, on average, after the date of illness</a:t>
            </a:r>
          </a:p>
          <a:p>
            <a:pPr lvl="1"/>
            <a:r>
              <a:rPr lang="en-US" dirty="0"/>
              <a:t>The illness date is either reported by the worker or employer. It does not always correspond with the date of onset </a:t>
            </a:r>
            <a:r>
              <a:rPr lang="en-US"/>
              <a:t>of symptoms.</a:t>
            </a:r>
          </a:p>
          <a:p>
            <a:pPr lvl="1"/>
            <a:r>
              <a:rPr lang="en-US" dirty="0"/>
              <a:t>DLI continues to receive claims with illness dates from much earlier in the year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3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5,733 claims reported through October 9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016EEC-A0F9-4C69-A8F3-413467D45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135738"/>
              </p:ext>
            </p:extLst>
          </p:nvPr>
        </p:nvGraphicFramePr>
        <p:xfrm>
          <a:off x="633845" y="1331260"/>
          <a:ext cx="10863390" cy="4845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453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Health care and social assistance is the most common industry sector for COVID-19 claims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8D8C54-A25B-4693-83D7-B366A654446D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*North American Industry Classification System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416E869-3FFB-43EB-9A34-3A618E659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665008"/>
              </p:ext>
            </p:extLst>
          </p:nvPr>
        </p:nvGraphicFramePr>
        <p:xfrm>
          <a:off x="838200" y="1506071"/>
          <a:ext cx="10515600" cy="467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361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264415"/>
            <a:ext cx="10515600" cy="757093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Hospitals, nursing homes and meat processing plants dominate the CV-19 claims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72DAE2-13F9-4030-B4F7-4D795F0B47F0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*North American Industry Classification System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A00409C-D2B3-40F0-84CF-38AB4402D2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895286"/>
              </p:ext>
            </p:extLst>
          </p:nvPr>
        </p:nvGraphicFramePr>
        <p:xfrm>
          <a:off x="510989" y="1169894"/>
          <a:ext cx="11308976" cy="5042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609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0861" y="365125"/>
            <a:ext cx="11296891" cy="757093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Workers in health care support and professional occupations and production occupations have filed the most claims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014982-0CCE-4D94-8892-FCE2BC1F92A5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*Standard Occupation Classification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A284259-1201-4ADA-A948-F60F952D18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89348"/>
              </p:ext>
            </p:extLst>
          </p:nvPr>
        </p:nvGraphicFramePr>
        <p:xfrm>
          <a:off x="838200" y="1317812"/>
          <a:ext cx="10515600" cy="4859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829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Many types of healthcare workers are filing claims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14DDD7-3080-456A-B8FE-193632B951D3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*Standard Occupation Classification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32DD92-C137-4692-AC06-E756AB267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531932"/>
              </p:ext>
            </p:extLst>
          </p:nvPr>
        </p:nvGraphicFramePr>
        <p:xfrm>
          <a:off x="838200" y="1122218"/>
          <a:ext cx="10515600" cy="5054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99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E1D38-6FAB-4C8C-B89A-A5C51485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961" y="230042"/>
            <a:ext cx="2964874" cy="3884758"/>
          </a:xfrm>
        </p:spPr>
        <p:txBody>
          <a:bodyPr>
            <a:noAutofit/>
          </a:bodyPr>
          <a:lstStyle/>
          <a:p>
            <a:r>
              <a:rPr lang="en-US" sz="3200" dirty="0"/>
              <a:t>Claims by work location county</a:t>
            </a:r>
            <a:br>
              <a:rPr lang="en-US" sz="3200" dirty="0"/>
            </a:br>
            <a:br>
              <a:rPr lang="en-US" sz="3200" dirty="0"/>
            </a:br>
            <a:r>
              <a:rPr lang="en-US" sz="2400" dirty="0"/>
              <a:t>5,733 claims received by October 9</a:t>
            </a:r>
            <a:br>
              <a:rPr lang="en-US" sz="2400" dirty="0"/>
            </a:br>
            <a:br>
              <a:rPr lang="en-US" sz="2400" dirty="0"/>
            </a:br>
            <a:r>
              <a:rPr lang="en-US" sz="1600" dirty="0"/>
              <a:t>12 claims from non-MN work locations</a:t>
            </a:r>
            <a:br>
              <a:rPr lang="en-US" sz="2400" dirty="0"/>
            </a:br>
            <a:br>
              <a:rPr lang="en-US" sz="2400" dirty="0"/>
            </a:br>
            <a:r>
              <a:rPr lang="en-US" sz="1600" dirty="0"/>
              <a:t>Hover over a county to see the number of claims reported.</a:t>
            </a:r>
          </a:p>
        </p:txBody>
      </p:sp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18F841FE-42CD-4A58-B5FF-1E416E01711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09344528"/>
                  </p:ext>
                </p:extLst>
              </p:nvPr>
            </p:nvGraphicFramePr>
            <p:xfrm>
              <a:off x="3663834" y="363071"/>
              <a:ext cx="7443437" cy="581389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7" name="Content Placeholder 6">
                <a:extLst>
                  <a:ext uri="{FF2B5EF4-FFF2-40B4-BE49-F238E27FC236}">
                    <a16:creationId xmlns:a16="http://schemas.microsoft.com/office/drawing/2014/main" id="{18F841FE-42CD-4A58-B5FF-1E416E0171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63834" y="363071"/>
                <a:ext cx="7443437" cy="581389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0810446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edited" id="{3EB6AAA5-EF37-4262-A437-9273634D9A6A}" vid="{54EDB881-B502-446F-9D99-D2AB097D71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FDE64AAE0974A8908DD3553DDBF03" ma:contentTypeVersion="0" ma:contentTypeDescription="Create a new document." ma:contentTypeScope="" ma:versionID="46a287b4c15f326c72e9d063441dc0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D73A0F7-7423-48D4-A966-8AC17BB44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1360</TotalTime>
  <Words>291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NeueHaasGroteskText Std</vt:lpstr>
      <vt:lpstr>MN.IT</vt:lpstr>
      <vt:lpstr>About these claim counts</vt:lpstr>
      <vt:lpstr>5,733 claims reported through October 9</vt:lpstr>
      <vt:lpstr>Health care and social assistance is the most common industry sector for COVID-19 claims</vt:lpstr>
      <vt:lpstr>Hospitals, nursing homes and meat processing plants dominate the CV-19 claims</vt:lpstr>
      <vt:lpstr>Workers in health care support and professional occupations and production occupations have filed the most claims</vt:lpstr>
      <vt:lpstr>Many types of healthcare workers are filing claims</vt:lpstr>
      <vt:lpstr>Claims by work location county  5,733 claims received by October 9  12 claims from non-MN work locations  Hover over a county to see the number of claims reported.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Image</dc:title>
  <dc:subject>PowerPoint Template</dc:subject>
  <dc:creator>Zaidman, Brian (DLI)</dc:creator>
  <cp:keywords>PowerPoint, Template</cp:keywords>
  <dc:description>Version 1.1, Released 8-2016</dc:description>
  <cp:lastModifiedBy>Emerson, Blair (DLI)</cp:lastModifiedBy>
  <cp:revision>38</cp:revision>
  <cp:lastPrinted>2017-03-14T16:27:36Z</cp:lastPrinted>
  <dcterms:created xsi:type="dcterms:W3CDTF">2020-07-15T13:29:11Z</dcterms:created>
  <dcterms:modified xsi:type="dcterms:W3CDTF">2020-10-15T18:43:36Z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</Properties>
</file>